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312" r:id="rId9"/>
    <p:sldId id="329" r:id="rId10"/>
    <p:sldId id="316" r:id="rId11"/>
    <p:sldId id="318" r:id="rId12"/>
    <p:sldId id="319" r:id="rId13"/>
    <p:sldId id="328" r:id="rId14"/>
    <p:sldId id="332" r:id="rId15"/>
    <p:sldId id="331" r:id="rId16"/>
    <p:sldId id="321" r:id="rId17"/>
    <p:sldId id="301" r:id="rId18"/>
    <p:sldId id="320" r:id="rId19"/>
    <p:sldId id="324" r:id="rId20"/>
    <p:sldId id="315" r:id="rId21"/>
    <p:sldId id="330" r:id="rId22"/>
    <p:sldId id="313" r:id="rId23"/>
    <p:sldId id="327" r:id="rId24"/>
    <p:sldId id="333"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85"/>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896ef77328_1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896ef77328_1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896ef77328_10_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472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7908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5668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2860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7396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7829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036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9329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0676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96ef77328_1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896ef77328_1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g896ef77328_1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9099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5521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0497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33091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4115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96ef77328_1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896ef77328_1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g896ef77328_10_2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96ef77328_1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896ef77328_1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896ef77328_1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896ef77328_1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896ef77328_1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896ef77328_1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88185ad44d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88185ad44d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2" name="Google Shape;132;g88185ad44d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2127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7042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durham.ac.uk/departments/academic/anthropology/research/groups/evolutionary-anthropology/" TargetMode="External"/><Relationship Id="rId5" Type="http://schemas.openxmlformats.org/officeDocument/2006/relationships/hyperlink" Target="https://www.durham.ac.uk/departments/academic/anthropology/"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www.durham.ac.uk/staff/sarah-elton/" TargetMode="External"/><Relationship Id="rId4" Type="http://schemas.openxmlformats.org/officeDocument/2006/relationships/hyperlink" Target="https://www.durham.ac.uk/staff/r-a-barto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durham.ac.uk/staff/t-j-buck/"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hyperlink" Target="https://www.durham.ac.uk/staff/sarah-elton/"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hyperlink" Target="https://www.durham.ac.uk/staff/sarah-elton/"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hyperlink" Target="https://www.durham.ac.uk/staff/r-a-hill/" TargetMode="External"/><Relationship Id="rId7"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www.durham.ac.uk/staff/r-a-barton/" TargetMode="Externa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s://www.durham.ac.uk/staff/jeremy-kendal/" TargetMode="External"/><Relationship Id="rId7"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durham.ac.uk/staff/alexander-easton/" TargetMode="External"/><Relationship Id="rId5" Type="http://schemas.openxmlformats.org/officeDocument/2006/relationships/hyperlink" Target="https://www.durham.ac.uk/research/institutes-and-centres/advanced-study/projects/recent-past-projects/representing-memory/" TargetMode="External"/><Relationship Id="rId4" Type="http://schemas.openxmlformats.org/officeDocument/2006/relationships/hyperlink" Target="https://www.durham.ac.uk/research/institutes-and-centres/research-methods/"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durham.ac.uk/staff/claire-horwell/" TargetMode="External"/><Relationship Id="rId3" Type="http://schemas.openxmlformats.org/officeDocument/2006/relationships/hyperlink" Target="https://www.durham.ac.uk/staff/rachel-kendal/" TargetMode="External"/><Relationship Id="rId7" Type="http://schemas.openxmlformats.org/officeDocument/2006/relationships/hyperlink" Target="https://face-up-consortium.webspace.durham.ac.uk/"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hyperlink" Target="https://www.durham.ac.uk/staff/sheina-lew-levy/" TargetMode="External"/><Relationship Id="rId5" Type="http://schemas.openxmlformats.org/officeDocument/2006/relationships/hyperlink" Target="http://www.ivhhn.org/information/ivhhn-videos" TargetMode="External"/><Relationship Id="rId10" Type="http://schemas.openxmlformats.org/officeDocument/2006/relationships/hyperlink" Target="https://www.durham.ac.uk/staff/bruce-rawlings/" TargetMode="External"/><Relationship Id="rId4" Type="http://schemas.openxmlformats.org/officeDocument/2006/relationships/hyperlink" Target="http://community.dur.ac.uk/hive.consortium/about.php" TargetMode="External"/><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hyperlink" Target="https://www.durham.ac.uk/staff/rachel-kendal/"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www.researchgate.net/profile/Andrea-Donaldson-3" TargetMode="External"/><Relationship Id="rId5" Type="http://schemas.openxmlformats.org/officeDocument/2006/relationships/hyperlink" Target="https://www.durham.ac.uk/staff/r-a-hill/" TargetMode="Externa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hyperlink" Target="https://www.durham.ac.uk/staff/kris-kovarovic/"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hyperlink" Target="https://www.durham.ac.uk/staff/ann-m-maclarnon/"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hyperlink" Target="https://www.durham.ac.uk/departments/academic/anthropology/about-us/facilities/" TargetMode="External"/><Relationship Id="rId3" Type="http://schemas.openxmlformats.org/officeDocument/2006/relationships/image" Target="../media/image3.png"/><Relationship Id="rId7" Type="http://schemas.openxmlformats.org/officeDocument/2006/relationships/hyperlink" Target="https://www.springer.com/journal/10764"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sciencedirect.com/journal/journal-of-human-evolution" TargetMode="External"/><Relationship Id="rId5" Type="http://schemas.openxmlformats.org/officeDocument/2006/relationships/hyperlink" Target="http://www.psgb.org/" TargetMode="External"/><Relationship Id="rId4" Type="http://schemas.openxmlformats.org/officeDocument/2006/relationships/hyperlink" Target="https://culturalevolutionsociety.org/" TargetMode="Externa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www.durham.ac.uk/staff/joanna-setchell/"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0.tiff"/><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hyperlink" Target="https://www.durham.ac.uk/staff/joanna-setchell/"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hyperlink" Target="https://www.durham.ac.uk/staff/sally-e-street/"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hyperlink" Target="https://www.durham.ac.uk/staff/sally-e-street/"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hyperlink" Target="https://www.durham.ac.uk/staff/amanda-tan/"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 Target="slide7.xml"/><Relationship Id="rId7"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www.dur.ac.uk/ustinov.college/" TargetMode="External"/><Relationship Id="rId3" Type="http://schemas.openxmlformats.org/officeDocument/2006/relationships/hyperlink" Target="https://www.durham.ac.uk/about-us/" TargetMode="External"/><Relationship Id="rId7" Type="http://schemas.openxmlformats.org/officeDocument/2006/relationships/hyperlink" Target="https://www.durham.ac.uk/research/institutes-and-centres/cultural-evolution/" TargetMode="External"/><Relationship Id="rId12" Type="http://schemas.openxmlformats.org/officeDocument/2006/relationships/hyperlink" Target="https://www.dur.ac.uk/experience/colleges/moreinfo/"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dur.ac.uk/anthropology/" TargetMode="External"/><Relationship Id="rId11" Type="http://schemas.openxmlformats.org/officeDocument/2006/relationships/hyperlink" Target="https://www.thisisdurham.com/" TargetMode="External"/><Relationship Id="rId5" Type="http://schemas.openxmlformats.org/officeDocument/2006/relationships/hyperlink" Target="https://www.durham.ac.uk/research/institutes-and-centres/research-methods/about-us/staff/" TargetMode="External"/><Relationship Id="rId10" Type="http://schemas.openxmlformats.org/officeDocument/2006/relationships/hyperlink" Target="https://whc.unesco.org/en/list/370/" TargetMode="External"/><Relationship Id="rId4" Type="http://schemas.openxmlformats.org/officeDocument/2006/relationships/hyperlink" Target="https://www.durham.ac.uk/departments/centres/academic-development/" TargetMode="Externa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s://www.dur.ac.uk/study/pg/apply/" TargetMode="External"/><Relationship Id="rId7" Type="http://schemas.openxmlformats.org/officeDocument/2006/relationships/hyperlink" Target="https://www.durham.ac.uk/study/postgraduate/tuition-fees-and-charge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dur.ac.uk/learningandteaching.handbook/1/3/3/1/" TargetMode="External"/><Relationship Id="rId5" Type="http://schemas.openxmlformats.org/officeDocument/2006/relationships/hyperlink" Target="https://www.gov.uk/tier-4-general-visa/knowledge-of-english" TargetMode="External"/><Relationship Id="rId4" Type="http://schemas.openxmlformats.org/officeDocument/2006/relationships/hyperlink" Target="https://www.dur.ac.uk/international/country.information/" TargetMode="External"/></Relationships>
</file>

<file path=ppt/slides/_rels/slide7.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hyperlink" Target="https://community.dur.ac.uk/r.a.hill/" TargetMode="External"/><Relationship Id="rId3" Type="http://schemas.openxmlformats.org/officeDocument/2006/relationships/slide" Target="slide22.xml"/><Relationship Id="rId7" Type="http://schemas.openxmlformats.org/officeDocument/2006/relationships/slide" Target="slide11.xml"/><Relationship Id="rId12" Type="http://schemas.openxmlformats.org/officeDocument/2006/relationships/slide" Target="slide14.xml"/><Relationship Id="rId2" Type="http://schemas.openxmlformats.org/officeDocument/2006/relationships/notesSlide" Target="../notesSlides/notesSlide7.xml"/><Relationship Id="rId16" Type="http://schemas.openxmlformats.org/officeDocument/2006/relationships/slide" Target="slide6.xml"/><Relationship Id="rId1" Type="http://schemas.openxmlformats.org/officeDocument/2006/relationships/slideLayout" Target="../slideLayouts/slideLayout1.xml"/><Relationship Id="rId6" Type="http://schemas.openxmlformats.org/officeDocument/2006/relationships/slide" Target="slide15.xml"/><Relationship Id="rId11" Type="http://schemas.openxmlformats.org/officeDocument/2006/relationships/slide" Target="slide9.xml"/><Relationship Id="rId5" Type="http://schemas.openxmlformats.org/officeDocument/2006/relationships/slide" Target="slide24.xml"/><Relationship Id="rId15" Type="http://schemas.openxmlformats.org/officeDocument/2006/relationships/slide" Target="slide5.xml"/><Relationship Id="rId10" Type="http://schemas.openxmlformats.org/officeDocument/2006/relationships/slide" Target="slide20.xml"/><Relationship Id="rId4" Type="http://schemas.openxmlformats.org/officeDocument/2006/relationships/slide" Target="slide17.xml"/><Relationship Id="rId9" Type="http://schemas.openxmlformats.org/officeDocument/2006/relationships/slide" Target="slide18.xml"/><Relationship Id="rId14" Type="http://schemas.openxmlformats.org/officeDocument/2006/relationships/slide" Target="slide4.xml"/></Relationships>
</file>

<file path=ppt/slides/_rels/slide8.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5.xml"/><Relationship Id="rId3" Type="http://schemas.openxmlformats.org/officeDocument/2006/relationships/slide" Target="slide20.xml"/><Relationship Id="rId7" Type="http://schemas.openxmlformats.org/officeDocument/2006/relationships/slide" Target="slide14.xml"/><Relationship Id="rId12"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slide" Target="slide19.xml"/><Relationship Id="rId11" Type="http://schemas.openxmlformats.org/officeDocument/2006/relationships/slide" Target="slide11.xml"/><Relationship Id="rId5" Type="http://schemas.openxmlformats.org/officeDocument/2006/relationships/slide" Target="slide12.xml"/><Relationship Id="rId10" Type="http://schemas.openxmlformats.org/officeDocument/2006/relationships/slide" Target="slide18.xml"/><Relationship Id="rId4" Type="http://schemas.openxmlformats.org/officeDocument/2006/relationships/slide" Target="slide24.xml"/><Relationship Id="rId9" Type="http://schemas.openxmlformats.org/officeDocument/2006/relationships/slide" Target="slide17.xml"/><Relationship Id="rId14" Type="http://schemas.openxmlformats.org/officeDocument/2006/relationships/slide" Target="slide6.xml"/></Relationships>
</file>

<file path=ppt/slides/_rels/slide9.xml.rels><?xml version="1.0" encoding="UTF-8" standalone="yes"?>
<Relationships xmlns="http://schemas.openxmlformats.org/package/2006/relationships"><Relationship Id="rId3" Type="http://schemas.openxmlformats.org/officeDocument/2006/relationships/hyperlink" Target="https://www.durham.ac.uk/staff/r-a-barton/"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www.durham.ac.uk/staff/zanna-e-clay/"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3" name="Picture 2">
            <a:extLst>
              <a:ext uri="{FF2B5EF4-FFF2-40B4-BE49-F238E27FC236}">
                <a16:creationId xmlns:a16="http://schemas.microsoft.com/office/drawing/2014/main" id="{CC0C2FA8-E38B-24EA-B2BF-EA70DC1B9576}"/>
              </a:ext>
            </a:extLst>
          </p:cNvPr>
          <p:cNvPicPr>
            <a:picLocks noChangeAspect="1"/>
          </p:cNvPicPr>
          <p:nvPr/>
        </p:nvPicPr>
        <p:blipFill>
          <a:blip r:embed="rId3"/>
          <a:stretch>
            <a:fillRect/>
          </a:stretch>
        </p:blipFill>
        <p:spPr>
          <a:xfrm>
            <a:off x="0" y="0"/>
            <a:ext cx="3057831" cy="1873111"/>
          </a:xfrm>
          <a:prstGeom prst="rect">
            <a:avLst/>
          </a:prstGeom>
        </p:spPr>
      </p:pic>
      <p:sp>
        <p:nvSpPr>
          <p:cNvPr id="89" name="Google Shape;89;p13"/>
          <p:cNvSpPr txBox="1"/>
          <p:nvPr/>
        </p:nvSpPr>
        <p:spPr>
          <a:xfrm>
            <a:off x="0" y="344149"/>
            <a:ext cx="12191998" cy="230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400" b="1" i="1" dirty="0">
                <a:solidFill>
                  <a:srgbClr val="C00000"/>
                </a:solidFill>
                <a:latin typeface="Calibri"/>
                <a:ea typeface="Calibri"/>
                <a:cs typeface="Calibri"/>
                <a:sym typeface="Calibri"/>
              </a:rPr>
              <a:t>Masters by Research (MSc)</a:t>
            </a:r>
            <a:endParaRPr sz="4400" b="1" i="1" dirty="0">
              <a:solidFill>
                <a:srgbClr val="C00000"/>
              </a:solidFill>
              <a:latin typeface="Calibri"/>
              <a:ea typeface="Calibri"/>
              <a:cs typeface="Calibri"/>
              <a:sym typeface="Calibri"/>
            </a:endParaRPr>
          </a:p>
          <a:p>
            <a:pPr marL="0" lvl="0" indent="0" algn="ctr" rtl="0">
              <a:spcBef>
                <a:spcPts val="0"/>
              </a:spcBef>
              <a:spcAft>
                <a:spcPts val="0"/>
              </a:spcAft>
              <a:buNone/>
            </a:pPr>
            <a:r>
              <a:rPr lang="en-GB" sz="4400" b="1" i="1" dirty="0">
                <a:solidFill>
                  <a:srgbClr val="C00000"/>
                </a:solidFill>
                <a:latin typeface="Calibri"/>
                <a:ea typeface="Calibri"/>
                <a:cs typeface="Calibri"/>
                <a:sym typeface="Calibri"/>
              </a:rPr>
              <a:t>in </a:t>
            </a:r>
            <a:endParaRPr sz="4400" b="1" i="1" dirty="0">
              <a:solidFill>
                <a:srgbClr val="C00000"/>
              </a:solidFill>
              <a:latin typeface="Calibri"/>
              <a:ea typeface="Calibri"/>
              <a:cs typeface="Calibri"/>
              <a:sym typeface="Calibri"/>
            </a:endParaRPr>
          </a:p>
          <a:p>
            <a:pPr marL="0" lvl="0" indent="0" algn="ctr" rtl="0">
              <a:spcBef>
                <a:spcPts val="0"/>
              </a:spcBef>
              <a:spcAft>
                <a:spcPts val="0"/>
              </a:spcAft>
              <a:buNone/>
            </a:pPr>
            <a:r>
              <a:rPr lang="en-GB" sz="4400" b="1" i="1" dirty="0">
                <a:solidFill>
                  <a:srgbClr val="C00000"/>
                </a:solidFill>
                <a:latin typeface="Calibri"/>
                <a:ea typeface="Calibri"/>
                <a:cs typeface="Calibri"/>
                <a:sym typeface="Calibri"/>
              </a:rPr>
              <a:t>Evolutionary and Biological Anthropology</a:t>
            </a:r>
            <a:endParaRPr sz="4400" b="1" i="1" dirty="0">
              <a:solidFill>
                <a:srgbClr val="C00000"/>
              </a:solidFill>
              <a:latin typeface="Calibri"/>
              <a:ea typeface="Calibri"/>
              <a:cs typeface="Calibri"/>
              <a:sym typeface="Calibri"/>
            </a:endParaRPr>
          </a:p>
        </p:txBody>
      </p:sp>
      <p:pic>
        <p:nvPicPr>
          <p:cNvPr id="91" name="Google Shape;91;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193714" y="4570163"/>
            <a:ext cx="2674374" cy="2128105"/>
          </a:xfrm>
          <a:prstGeom prst="rect">
            <a:avLst/>
          </a:prstGeom>
          <a:noFill/>
          <a:ln>
            <a:noFill/>
          </a:ln>
        </p:spPr>
      </p:pic>
      <p:sp>
        <p:nvSpPr>
          <p:cNvPr id="93" name="Google Shape;93;p13"/>
          <p:cNvSpPr txBox="1"/>
          <p:nvPr/>
        </p:nvSpPr>
        <p:spPr>
          <a:xfrm>
            <a:off x="323912" y="4422168"/>
            <a:ext cx="8357972" cy="2276100"/>
          </a:xfrm>
          <a:prstGeom prst="rect">
            <a:avLst/>
          </a:prstGeom>
          <a:noFill/>
          <a:ln>
            <a:noFill/>
          </a:ln>
        </p:spPr>
        <p:txBody>
          <a:bodyPr spcFirstLastPara="1" wrap="square" lIns="91425" tIns="91425" rIns="91425" bIns="91425" anchor="t" anchorCtr="0">
            <a:noAutofit/>
          </a:bodyPr>
          <a:lstStyle/>
          <a:p>
            <a:pPr lvl="0" algn="just"/>
            <a:r>
              <a:rPr lang="en-GB" sz="2200" b="1" dirty="0">
                <a:latin typeface="Calibri"/>
                <a:ea typeface="Calibri"/>
                <a:cs typeface="Calibri"/>
                <a:sym typeface="Calibri"/>
              </a:rPr>
              <a:t>We offer a one-year postgraduate programme aimed at developing your research skills and enhancing your CV and employability. The programme offers you training in research methods and the chance to undertake a potentially publishable research project in one of a range of fascinating topic areas. </a:t>
            </a:r>
          </a:p>
          <a:p>
            <a:pPr lvl="0" algn="just"/>
            <a:endParaRPr lang="en-GB" sz="1000" b="1" dirty="0">
              <a:latin typeface="Calibri"/>
              <a:ea typeface="Calibri"/>
              <a:cs typeface="Calibri"/>
              <a:sym typeface="Calibri"/>
            </a:endParaRPr>
          </a:p>
          <a:p>
            <a:pPr lvl="0" algn="just"/>
            <a:r>
              <a:rPr lang="en-GB" sz="2200" b="1" dirty="0">
                <a:latin typeface="Calibri"/>
                <a:ea typeface="Calibri"/>
                <a:cs typeface="Calibri"/>
                <a:sym typeface="Calibri"/>
              </a:rPr>
              <a:t>This is an excellent platform for those wishing to go on to a PhD.</a:t>
            </a:r>
            <a:endParaRPr sz="2200" b="1" dirty="0">
              <a:latin typeface="Calibri"/>
              <a:ea typeface="Calibri"/>
              <a:cs typeface="Calibri"/>
              <a:sym typeface="Calibri"/>
            </a:endParaRPr>
          </a:p>
        </p:txBody>
      </p:sp>
      <p:sp>
        <p:nvSpPr>
          <p:cNvPr id="5" name="TextBox 4">
            <a:extLst>
              <a:ext uri="{FF2B5EF4-FFF2-40B4-BE49-F238E27FC236}">
                <a16:creationId xmlns:a16="http://schemas.microsoft.com/office/drawing/2014/main" id="{11BFC1BB-9F8D-FCE1-D0B1-53973882F777}"/>
              </a:ext>
            </a:extLst>
          </p:cNvPr>
          <p:cNvSpPr txBox="1"/>
          <p:nvPr/>
        </p:nvSpPr>
        <p:spPr>
          <a:xfrm>
            <a:off x="0" y="2794400"/>
            <a:ext cx="12191999" cy="1384995"/>
          </a:xfrm>
          <a:prstGeom prst="rect">
            <a:avLst/>
          </a:prstGeom>
          <a:noFill/>
        </p:spPr>
        <p:txBody>
          <a:bodyPr wrap="square">
            <a:spAutoFit/>
          </a:bodyPr>
          <a:lstStyle/>
          <a:p>
            <a:pPr algn="ctr"/>
            <a:r>
              <a:rPr lang="en-GB" sz="2800" b="1" dirty="0">
                <a:solidFill>
                  <a:srgbClr val="C00000"/>
                </a:solidFill>
                <a:latin typeface="Calibri"/>
                <a:ea typeface="Calibri"/>
                <a:cs typeface="Calibri"/>
                <a:sym typeface="Calibri"/>
              </a:rPr>
              <a:t>Offered by the </a:t>
            </a:r>
            <a:r>
              <a:rPr lang="en-GB" sz="2800" b="1" dirty="0">
                <a:solidFill>
                  <a:srgbClr val="C00000"/>
                </a:solidFill>
                <a:latin typeface="Calibri"/>
                <a:ea typeface="Calibri"/>
                <a:cs typeface="Calibri"/>
                <a:sym typeface="Calibri"/>
                <a:hlinkClick r:id="rId5"/>
              </a:rPr>
              <a:t>Department of Anthropology </a:t>
            </a:r>
            <a:endParaRPr lang="en-GB" sz="2800" b="1" dirty="0">
              <a:solidFill>
                <a:srgbClr val="C00000"/>
              </a:solidFill>
              <a:latin typeface="Calibri"/>
              <a:ea typeface="Calibri"/>
              <a:cs typeface="Calibri"/>
              <a:sym typeface="Calibri"/>
            </a:endParaRPr>
          </a:p>
          <a:p>
            <a:pPr algn="ctr"/>
            <a:r>
              <a:rPr lang="en-GB" sz="2800" b="1" dirty="0">
                <a:solidFill>
                  <a:srgbClr val="C00000"/>
                </a:solidFill>
                <a:latin typeface="Calibri"/>
                <a:ea typeface="Calibri"/>
                <a:cs typeface="Calibri"/>
                <a:sym typeface="Calibri"/>
              </a:rPr>
              <a:t>and the </a:t>
            </a:r>
          </a:p>
          <a:p>
            <a:pPr algn="ctr"/>
            <a:r>
              <a:rPr lang="en-GB" sz="2800" b="1" dirty="0">
                <a:solidFill>
                  <a:srgbClr val="C00000"/>
                </a:solidFill>
                <a:latin typeface="Calibri"/>
                <a:ea typeface="Calibri"/>
                <a:cs typeface="Calibri"/>
                <a:sym typeface="Calibri"/>
                <a:hlinkClick r:id="rId6"/>
              </a:rPr>
              <a:t>Evolutionary Anthropology Research Group</a:t>
            </a:r>
            <a:r>
              <a:rPr lang="en-GB" sz="2800" b="1" dirty="0">
                <a:solidFill>
                  <a:srgbClr val="C00000"/>
                </a:solidFill>
                <a:latin typeface="Calibri"/>
                <a:ea typeface="Calibri"/>
                <a:cs typeface="Calibri"/>
                <a:sym typeface="Calibri"/>
              </a:rPr>
              <a:t> at Durham University, UK</a:t>
            </a:r>
            <a:endParaRPr lang="en-GB" sz="1000" dirty="0"/>
          </a:p>
        </p:txBody>
      </p:sp>
      <p:pic>
        <p:nvPicPr>
          <p:cNvPr id="6" name="Google Shape;100;p14">
            <a:extLst>
              <a:ext uri="{FF2B5EF4-FFF2-40B4-BE49-F238E27FC236}">
                <a16:creationId xmlns:a16="http://schemas.microsoft.com/office/drawing/2014/main" id="{54EE0FB9-CC00-4A3E-512B-6BC293516594}"/>
              </a:ext>
            </a:extLst>
          </p:cNvPr>
          <p:cNvPicPr preferRelativeResize="0"/>
          <p:nvPr/>
        </p:nvPicPr>
        <p:blipFill>
          <a:blip r:embed="rId7">
            <a:alphaModFix/>
          </a:blip>
          <a:stretch>
            <a:fillRect/>
          </a:stretch>
        </p:blipFill>
        <p:spPr>
          <a:xfrm>
            <a:off x="9715500" y="0"/>
            <a:ext cx="2476500" cy="1800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3" name="Google Shape;345;p44">
            <a:extLst>
              <a:ext uri="{FF2B5EF4-FFF2-40B4-BE49-F238E27FC236}">
                <a16:creationId xmlns:a16="http://schemas.microsoft.com/office/drawing/2014/main" id="{50A57FD2-D100-9E25-1708-F51DBAB679A2}"/>
              </a:ext>
            </a:extLst>
          </p:cNvPr>
          <p:cNvPicPr preferRelativeResize="0"/>
          <p:nvPr/>
        </p:nvPicPr>
        <p:blipFill>
          <a:blip r:embed="rId3">
            <a:alphaModFix/>
          </a:blip>
          <a:stretch>
            <a:fillRect/>
          </a:stretch>
        </p:blipFill>
        <p:spPr>
          <a:xfrm>
            <a:off x="7905135" y="2713703"/>
            <a:ext cx="4216787" cy="4027774"/>
          </a:xfrm>
          <a:prstGeom prst="rect">
            <a:avLst/>
          </a:prstGeom>
          <a:noFill/>
          <a:ln>
            <a:noFill/>
          </a:ln>
        </p:spPr>
      </p:pic>
      <p:sp>
        <p:nvSpPr>
          <p:cNvPr id="147" name="Google Shape;147;p20"/>
          <p:cNvSpPr txBox="1"/>
          <p:nvPr/>
        </p:nvSpPr>
        <p:spPr>
          <a:xfrm>
            <a:off x="390608" y="274666"/>
            <a:ext cx="1841314" cy="5512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dirty="0">
                <a:solidFill>
                  <a:srgbClr val="C00000"/>
                </a:solidFill>
                <a:latin typeface="Calibri"/>
                <a:ea typeface="Calibri"/>
                <a:cs typeface="Calibri"/>
                <a:sym typeface="Calibri"/>
                <a:hlinkClick r:id="rId4"/>
              </a:rPr>
              <a:t>Rob Barton</a:t>
            </a:r>
            <a:endParaRPr sz="1800" dirty="0">
              <a:solidFill>
                <a:srgbClr val="C00000"/>
              </a:solidFill>
              <a:latin typeface="Calibri"/>
              <a:ea typeface="Calibri"/>
              <a:cs typeface="Calibri"/>
              <a:sym typeface="Calibri"/>
            </a:endParaRPr>
          </a:p>
        </p:txBody>
      </p:sp>
      <p:sp>
        <p:nvSpPr>
          <p:cNvPr id="2" name="Google Shape;344;p44">
            <a:extLst>
              <a:ext uri="{FF2B5EF4-FFF2-40B4-BE49-F238E27FC236}">
                <a16:creationId xmlns:a16="http://schemas.microsoft.com/office/drawing/2014/main" id="{B16C38F3-839F-4A41-D74D-1614FBB00273}"/>
              </a:ext>
            </a:extLst>
          </p:cNvPr>
          <p:cNvSpPr/>
          <p:nvPr/>
        </p:nvSpPr>
        <p:spPr>
          <a:xfrm>
            <a:off x="171905" y="982255"/>
            <a:ext cx="8836500" cy="3314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dirty="0">
                <a:latin typeface="Calibri"/>
                <a:ea typeface="Calibri"/>
                <a:cs typeface="Calibri"/>
                <a:sym typeface="Calibri"/>
              </a:rPr>
              <a:t>Ecological correlates of body size in primates</a:t>
            </a:r>
            <a:r>
              <a:rPr lang="en-GB" sz="2000" b="1" dirty="0">
                <a:solidFill>
                  <a:srgbClr val="000000"/>
                </a:solidFill>
                <a:latin typeface="Calibri"/>
                <a:ea typeface="Calibri"/>
                <a:cs typeface="Calibri"/>
                <a:sym typeface="Calibri"/>
              </a:rPr>
              <a:t> [</a:t>
            </a:r>
            <a:r>
              <a:rPr lang="en-GB" sz="2000" b="1" dirty="0">
                <a:latin typeface="Calibri"/>
                <a:ea typeface="Calibri"/>
                <a:cs typeface="Calibri"/>
                <a:sym typeface="Calibri"/>
              </a:rPr>
              <a:t>RB3]</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latin typeface="Calibri"/>
                <a:ea typeface="Calibri"/>
                <a:cs typeface="Calibri"/>
                <a:sym typeface="Calibri"/>
              </a:rPr>
              <a:t>Body size is a fundamental aspect of a species adaptations, and varies approximately 2000-fold across the primate order. Surprisingly, however, the relationships between size, sexual dimorphism, behaviour and ecology in primates remain poorly understood. This project would compile comparative data on male and female body masses and behavioural ecology and use cutting-edge phylogenetic methods to re-examine hypotheses about how size, diet, substrate use, ranging behaviour, activity pattern and sociality are interrelated. </a:t>
            </a:r>
          </a:p>
          <a:p>
            <a:r>
              <a:rPr lang="en-GB" sz="1800" dirty="0">
                <a:solidFill>
                  <a:schemeClr val="dk1"/>
                </a:solidFill>
                <a:latin typeface="Calibri"/>
                <a:ea typeface="Calibri"/>
                <a:cs typeface="Calibri"/>
                <a:sym typeface="Calibri"/>
              </a:rPr>
              <a:t>Co-Supervisor: </a:t>
            </a:r>
            <a:r>
              <a:rPr lang="en-GB" sz="1800" u="sng" dirty="0">
                <a:solidFill>
                  <a:schemeClr val="hlink"/>
                </a:solidFill>
                <a:latin typeface="Calibri"/>
                <a:ea typeface="Calibri"/>
                <a:cs typeface="Calibri"/>
                <a:sym typeface="Calibri"/>
                <a:hlinkClick r:id="rId5"/>
              </a:rPr>
              <a:t>Sarah Elton </a:t>
            </a:r>
            <a:r>
              <a:rPr lang="en-GB" sz="1800" dirty="0">
                <a:solidFill>
                  <a:schemeClr val="dk1"/>
                </a:solidFill>
                <a:latin typeface="Calibri"/>
                <a:ea typeface="Calibri"/>
                <a:cs typeface="Calibri"/>
                <a:sym typeface="Calibri"/>
              </a:rPr>
              <a:t>(Anthropology)</a:t>
            </a:r>
          </a:p>
          <a:p>
            <a:pPr marL="0" marR="0" lvl="0" indent="0" algn="l" rtl="0">
              <a:spcBef>
                <a:spcPts val="0"/>
              </a:spcBef>
              <a:spcAft>
                <a:spcPts val="0"/>
              </a:spcAft>
              <a:buNone/>
            </a:pPr>
            <a:endParaRPr sz="200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30463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p:nvPr/>
        </p:nvSpPr>
        <p:spPr>
          <a:xfrm>
            <a:off x="390608" y="274666"/>
            <a:ext cx="1841314" cy="5512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dirty="0">
                <a:solidFill>
                  <a:srgbClr val="C00000"/>
                </a:solidFill>
                <a:latin typeface="Calibri"/>
                <a:ea typeface="Calibri"/>
                <a:cs typeface="Calibri"/>
                <a:sym typeface="Calibri"/>
                <a:hlinkClick r:id="rId3"/>
              </a:rPr>
              <a:t>Trudi Buck</a:t>
            </a:r>
            <a:endParaRPr sz="1800" dirty="0">
              <a:solidFill>
                <a:srgbClr val="C00000"/>
              </a:solidFill>
              <a:latin typeface="Calibri"/>
              <a:ea typeface="Calibri"/>
              <a:cs typeface="Calibri"/>
              <a:sym typeface="Calibri"/>
            </a:endParaRPr>
          </a:p>
        </p:txBody>
      </p:sp>
      <p:sp>
        <p:nvSpPr>
          <p:cNvPr id="2" name="Google Shape;245;p32">
            <a:extLst>
              <a:ext uri="{FF2B5EF4-FFF2-40B4-BE49-F238E27FC236}">
                <a16:creationId xmlns:a16="http://schemas.microsoft.com/office/drawing/2014/main" id="{5EAE0288-ACC3-9270-10EC-BE7BD414CDEA}"/>
              </a:ext>
            </a:extLst>
          </p:cNvPr>
          <p:cNvSpPr/>
          <p:nvPr/>
        </p:nvSpPr>
        <p:spPr>
          <a:xfrm>
            <a:off x="206477" y="885300"/>
            <a:ext cx="11088695" cy="56980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dirty="0">
                <a:solidFill>
                  <a:schemeClr val="tx1"/>
                </a:solidFill>
                <a:latin typeface="Calibri"/>
                <a:ea typeface="Calibri"/>
                <a:cs typeface="Calibri"/>
                <a:sym typeface="Calibri"/>
              </a:rPr>
              <a:t>Forensic Anthropology, Human Morphology and Palaeoanthropology projects [TB1]</a:t>
            </a:r>
            <a:endParaRPr sz="2000" dirty="0">
              <a:solidFill>
                <a:schemeClr val="tx1"/>
              </a:solidFill>
              <a:latin typeface="Calibri"/>
              <a:ea typeface="Calibri"/>
              <a:cs typeface="Calibri"/>
              <a:sym typeface="Calibri"/>
            </a:endParaRPr>
          </a:p>
          <a:p>
            <a:pPr marL="0" marR="0" lvl="0" indent="0" algn="l" rtl="0">
              <a:spcBef>
                <a:spcPts val="0"/>
              </a:spcBef>
              <a:spcAft>
                <a:spcPts val="0"/>
              </a:spcAft>
              <a:buNone/>
            </a:pPr>
            <a:endParaRPr sz="900" dirty="0">
              <a:solidFill>
                <a:schemeClr val="tx1"/>
              </a:solidFill>
              <a:highlight>
                <a:srgbClr val="FFFFFF"/>
              </a:highlight>
              <a:latin typeface="Calibri"/>
              <a:ea typeface="Calibri"/>
              <a:cs typeface="Calibri"/>
              <a:sym typeface="Calibri"/>
            </a:endParaRPr>
          </a:p>
          <a:p>
            <a:pPr marL="0" lvl="0" indent="0" algn="l" rtl="0">
              <a:spcBef>
                <a:spcPts val="0"/>
              </a:spcBef>
              <a:spcAft>
                <a:spcPts val="0"/>
              </a:spcAft>
              <a:buNone/>
            </a:pPr>
            <a:r>
              <a:rPr lang="en-GB" sz="1800" dirty="0">
                <a:solidFill>
                  <a:schemeClr val="tx1"/>
                </a:solidFill>
                <a:highlight>
                  <a:srgbClr val="FFFFFF"/>
                </a:highlight>
                <a:latin typeface="Calibri"/>
                <a:ea typeface="Calibri"/>
                <a:cs typeface="Calibri"/>
                <a:sym typeface="Calibri"/>
              </a:rPr>
              <a:t>If you are interested in topics related to forensic anthropology, human skeletal morphology, or palaeoanthropology please contact Trudi Buck who is keen to supervise projects that explore areas including the following:</a:t>
            </a:r>
            <a:endParaRPr sz="1800" dirty="0">
              <a:solidFill>
                <a:schemeClr val="tx1"/>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1800" dirty="0">
              <a:solidFill>
                <a:schemeClr val="tx1"/>
              </a:solidFill>
              <a:highlight>
                <a:srgbClr val="FFFFFF"/>
              </a:highlight>
              <a:latin typeface="Calibri"/>
              <a:ea typeface="Calibri"/>
              <a:cs typeface="Calibri"/>
              <a:sym typeface="Calibri"/>
            </a:endParaRPr>
          </a:p>
          <a:p>
            <a:pPr marL="457200" lvl="0" indent="-292100" algn="l" rtl="0">
              <a:spcBef>
                <a:spcPts val="0"/>
              </a:spcBef>
              <a:spcAft>
                <a:spcPts val="0"/>
              </a:spcAft>
              <a:buClr>
                <a:schemeClr val="dk1"/>
              </a:buClr>
              <a:buSzPts val="1000"/>
              <a:buFont typeface="Calibri"/>
              <a:buChar char="●"/>
            </a:pPr>
            <a:r>
              <a:rPr lang="en-GB" sz="1800" dirty="0">
                <a:solidFill>
                  <a:schemeClr val="tx1"/>
                </a:solidFill>
                <a:highlight>
                  <a:srgbClr val="FFFFFF"/>
                </a:highlight>
                <a:latin typeface="Calibri"/>
                <a:ea typeface="Calibri"/>
                <a:cs typeface="Calibri"/>
                <a:sym typeface="Calibri"/>
              </a:rPr>
              <a:t>Theoretical and practical dimensions of forensic anthropology</a:t>
            </a:r>
            <a:endParaRPr sz="1800" dirty="0">
              <a:solidFill>
                <a:schemeClr val="tx1"/>
              </a:solidFill>
              <a:highlight>
                <a:srgbClr val="FFFFFF"/>
              </a:highlight>
              <a:latin typeface="Calibri"/>
              <a:ea typeface="Calibri"/>
              <a:cs typeface="Calibri"/>
              <a:sym typeface="Calibri"/>
            </a:endParaRPr>
          </a:p>
          <a:p>
            <a:pPr marL="457200" lvl="0" indent="-292100" algn="l" rtl="0">
              <a:spcBef>
                <a:spcPts val="0"/>
              </a:spcBef>
              <a:spcAft>
                <a:spcPts val="0"/>
              </a:spcAft>
              <a:buClr>
                <a:schemeClr val="dk1"/>
              </a:buClr>
              <a:buSzPts val="1000"/>
              <a:buFont typeface="Calibri"/>
              <a:buChar char="●"/>
            </a:pPr>
            <a:r>
              <a:rPr lang="en-GB" sz="1800" dirty="0">
                <a:solidFill>
                  <a:schemeClr val="tx1"/>
                </a:solidFill>
                <a:highlight>
                  <a:srgbClr val="FFFFFF"/>
                </a:highlight>
                <a:latin typeface="Calibri"/>
                <a:ea typeface="Calibri"/>
                <a:cs typeface="Calibri"/>
                <a:sym typeface="Calibri"/>
              </a:rPr>
              <a:t>The evolution of human skeletal morphology</a:t>
            </a:r>
            <a:endParaRPr sz="1800" dirty="0">
              <a:solidFill>
                <a:schemeClr val="tx1"/>
              </a:solidFill>
              <a:highlight>
                <a:srgbClr val="FFFFFF"/>
              </a:highlight>
              <a:latin typeface="Calibri"/>
              <a:ea typeface="Calibri"/>
              <a:cs typeface="Calibri"/>
              <a:sym typeface="Calibri"/>
            </a:endParaRPr>
          </a:p>
          <a:p>
            <a:pPr marL="457200" lvl="0" indent="-292100" algn="l" rtl="0">
              <a:spcBef>
                <a:spcPts val="0"/>
              </a:spcBef>
              <a:spcAft>
                <a:spcPts val="0"/>
              </a:spcAft>
              <a:buClr>
                <a:schemeClr val="dk1"/>
              </a:buClr>
              <a:buSzPts val="1000"/>
              <a:buFont typeface="Calibri"/>
              <a:buChar char="●"/>
            </a:pPr>
            <a:r>
              <a:rPr lang="en-GB" sz="1800" dirty="0">
                <a:solidFill>
                  <a:schemeClr val="tx1"/>
                </a:solidFill>
                <a:highlight>
                  <a:srgbClr val="FFFFFF"/>
                </a:highlight>
                <a:latin typeface="Calibri"/>
                <a:ea typeface="Calibri"/>
                <a:cs typeface="Calibri"/>
                <a:sym typeface="Calibri"/>
              </a:rPr>
              <a:t>Modern human craniofacial variation </a:t>
            </a:r>
            <a:endParaRPr sz="1800" dirty="0">
              <a:solidFill>
                <a:schemeClr val="tx1"/>
              </a:solidFill>
              <a:highlight>
                <a:srgbClr val="FFFFFF"/>
              </a:highlight>
              <a:latin typeface="Calibri"/>
              <a:ea typeface="Calibri"/>
              <a:cs typeface="Calibri"/>
              <a:sym typeface="Calibri"/>
            </a:endParaRPr>
          </a:p>
          <a:p>
            <a:pPr marL="457200" lvl="0" indent="-292100" algn="l" rtl="0">
              <a:spcBef>
                <a:spcPts val="0"/>
              </a:spcBef>
              <a:spcAft>
                <a:spcPts val="0"/>
              </a:spcAft>
              <a:buClr>
                <a:schemeClr val="dk1"/>
              </a:buClr>
              <a:buSzPts val="1000"/>
              <a:buFont typeface="Calibri"/>
              <a:buChar char="●"/>
            </a:pPr>
            <a:r>
              <a:rPr lang="en-GB" sz="1800" dirty="0">
                <a:solidFill>
                  <a:schemeClr val="tx1"/>
                </a:solidFill>
                <a:highlight>
                  <a:srgbClr val="FFFFFF"/>
                </a:highlight>
                <a:latin typeface="Calibri"/>
                <a:ea typeface="Calibri"/>
                <a:cs typeface="Calibri"/>
                <a:sym typeface="Calibri"/>
              </a:rPr>
              <a:t>Ontological approaches to biological anthropology</a:t>
            </a:r>
            <a:endParaRPr sz="1800" dirty="0">
              <a:solidFill>
                <a:schemeClr val="tx1"/>
              </a:solidFill>
              <a:highlight>
                <a:srgbClr val="FFFFFF"/>
              </a:highlight>
              <a:latin typeface="Calibri"/>
              <a:ea typeface="Calibri"/>
              <a:cs typeface="Calibri"/>
              <a:sym typeface="Calibri"/>
            </a:endParaRPr>
          </a:p>
          <a:p>
            <a:pPr marL="457200" lvl="0" indent="-292100" algn="l" rtl="0">
              <a:spcBef>
                <a:spcPts val="0"/>
              </a:spcBef>
              <a:spcAft>
                <a:spcPts val="0"/>
              </a:spcAft>
              <a:buClr>
                <a:schemeClr val="dk1"/>
              </a:buClr>
              <a:buSzPts val="1000"/>
              <a:buFont typeface="Calibri"/>
              <a:buChar char="●"/>
            </a:pPr>
            <a:r>
              <a:rPr lang="en-GB" sz="1800" dirty="0">
                <a:solidFill>
                  <a:schemeClr val="tx1"/>
                </a:solidFill>
                <a:highlight>
                  <a:srgbClr val="FFFFFF"/>
                </a:highlight>
                <a:latin typeface="Calibri"/>
                <a:ea typeface="Calibri"/>
                <a:cs typeface="Calibri"/>
                <a:sym typeface="Calibri"/>
              </a:rPr>
              <a:t>Bioarchaeology</a:t>
            </a:r>
          </a:p>
          <a:p>
            <a:pPr marL="457200" lvl="0" indent="-292100" algn="l" rtl="0">
              <a:spcBef>
                <a:spcPts val="0"/>
              </a:spcBef>
              <a:spcAft>
                <a:spcPts val="0"/>
              </a:spcAft>
              <a:buClr>
                <a:schemeClr val="dk1"/>
              </a:buClr>
              <a:buSzPts val="1000"/>
              <a:buFont typeface="Calibri"/>
              <a:buChar char="●"/>
            </a:pPr>
            <a:r>
              <a:rPr lang="en-GB" sz="1800" dirty="0" err="1">
                <a:solidFill>
                  <a:schemeClr val="tx1"/>
                </a:solidFill>
                <a:highlight>
                  <a:srgbClr val="FFFFFF"/>
                </a:highlight>
                <a:latin typeface="Calibri"/>
                <a:ea typeface="Calibri"/>
                <a:cs typeface="Calibri"/>
                <a:sym typeface="Calibri"/>
              </a:rPr>
              <a:t>Osteobiography</a:t>
            </a:r>
            <a:endParaRPr sz="1800" dirty="0">
              <a:solidFill>
                <a:schemeClr val="tx1"/>
              </a:solidFill>
              <a:highlight>
                <a:srgbClr val="FFFFFF"/>
              </a:highlight>
              <a:latin typeface="Calibri"/>
              <a:ea typeface="Calibri"/>
              <a:cs typeface="Calibri"/>
              <a:sym typeface="Calibri"/>
            </a:endParaRPr>
          </a:p>
          <a:p>
            <a:pPr marL="457200" lvl="0" indent="-292100" algn="l" rtl="0">
              <a:spcBef>
                <a:spcPts val="0"/>
              </a:spcBef>
              <a:spcAft>
                <a:spcPts val="0"/>
              </a:spcAft>
              <a:buClr>
                <a:schemeClr val="dk1"/>
              </a:buClr>
              <a:buSzPts val="1000"/>
              <a:buFont typeface="Calibri"/>
              <a:buChar char="●"/>
            </a:pPr>
            <a:r>
              <a:rPr lang="en-GB" sz="1800" dirty="0">
                <a:solidFill>
                  <a:schemeClr val="tx1"/>
                </a:solidFill>
                <a:highlight>
                  <a:srgbClr val="FFFFFF"/>
                </a:highlight>
                <a:latin typeface="Calibri"/>
                <a:ea typeface="Calibri"/>
                <a:cs typeface="Calibri"/>
                <a:sym typeface="Calibri"/>
              </a:rPr>
              <a:t>Public engagement with science and anthropology</a:t>
            </a:r>
            <a:endParaRPr sz="1800" dirty="0">
              <a:solidFill>
                <a:schemeClr val="tx1"/>
              </a:solidFill>
              <a:highlight>
                <a:srgbClr val="FFFFFF"/>
              </a:highlight>
              <a:latin typeface="Calibri"/>
              <a:ea typeface="Calibri"/>
              <a:cs typeface="Calibri"/>
              <a:sym typeface="Calibri"/>
            </a:endParaRPr>
          </a:p>
          <a:p>
            <a:pPr marL="0" marR="0" lvl="0" indent="0" algn="l" rtl="0">
              <a:spcBef>
                <a:spcPts val="0"/>
              </a:spcBef>
              <a:spcAft>
                <a:spcPts val="0"/>
              </a:spcAft>
              <a:buNone/>
            </a:pPr>
            <a:endParaRPr sz="1800" dirty="0">
              <a:solidFill>
                <a:schemeClr val="tx1"/>
              </a:solidFill>
              <a:latin typeface="Calibri"/>
              <a:ea typeface="Calibri"/>
              <a:cs typeface="Calibri"/>
              <a:sym typeface="Calibri"/>
            </a:endParaRPr>
          </a:p>
        </p:txBody>
      </p:sp>
      <p:pic>
        <p:nvPicPr>
          <p:cNvPr id="3" name="Google Shape;247;p32">
            <a:extLst>
              <a:ext uri="{FF2B5EF4-FFF2-40B4-BE49-F238E27FC236}">
                <a16:creationId xmlns:a16="http://schemas.microsoft.com/office/drawing/2014/main" id="{C472AA8A-4A11-A0C7-9BB7-CE025B2BAB19}"/>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311265" y="4319384"/>
            <a:ext cx="4117625" cy="2263950"/>
          </a:xfrm>
          <a:prstGeom prst="rect">
            <a:avLst/>
          </a:prstGeom>
          <a:noFill/>
          <a:ln>
            <a:noFill/>
          </a:ln>
        </p:spPr>
      </p:pic>
      <p:pic>
        <p:nvPicPr>
          <p:cNvPr id="5" name="Google Shape;249;p32">
            <a:extLst>
              <a:ext uri="{FF2B5EF4-FFF2-40B4-BE49-F238E27FC236}">
                <a16:creationId xmlns:a16="http://schemas.microsoft.com/office/drawing/2014/main" id="{30E1B440-88BA-7D56-86A6-3490FC24FC6B}"/>
              </a:ext>
            </a:extLst>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8074323" y="2099586"/>
            <a:ext cx="3746090" cy="2091978"/>
          </a:xfrm>
          <a:prstGeom prst="rect">
            <a:avLst/>
          </a:prstGeom>
          <a:noFill/>
          <a:ln>
            <a:noFill/>
          </a:ln>
        </p:spPr>
      </p:pic>
      <p:pic>
        <p:nvPicPr>
          <p:cNvPr id="4" name="Picture 3">
            <a:extLst>
              <a:ext uri="{FF2B5EF4-FFF2-40B4-BE49-F238E27FC236}">
                <a16:creationId xmlns:a16="http://schemas.microsoft.com/office/drawing/2014/main" id="{578BEA02-A0AB-FFC5-9C3A-3294ECF3C2CF}"/>
              </a:ext>
            </a:extLst>
          </p:cNvPr>
          <p:cNvPicPr>
            <a:picLocks noChangeAspect="1"/>
          </p:cNvPicPr>
          <p:nvPr/>
        </p:nvPicPr>
        <p:blipFill>
          <a:blip r:embed="rId6"/>
          <a:stretch>
            <a:fillRect/>
          </a:stretch>
        </p:blipFill>
        <p:spPr>
          <a:xfrm>
            <a:off x="5906131" y="3192603"/>
            <a:ext cx="1859441" cy="2749534"/>
          </a:xfrm>
          <a:prstGeom prst="rect">
            <a:avLst/>
          </a:prstGeom>
        </p:spPr>
      </p:pic>
    </p:spTree>
    <p:extLst>
      <p:ext uri="{BB962C8B-B14F-4D97-AF65-F5344CB8AC3E}">
        <p14:creationId xmlns:p14="http://schemas.microsoft.com/office/powerpoint/2010/main" val="180700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p:nvPr/>
        </p:nvSpPr>
        <p:spPr>
          <a:xfrm>
            <a:off x="390608" y="274666"/>
            <a:ext cx="1841314" cy="5512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dirty="0">
                <a:solidFill>
                  <a:srgbClr val="C00000"/>
                </a:solidFill>
                <a:latin typeface="Calibri"/>
                <a:ea typeface="Calibri"/>
                <a:cs typeface="Calibri"/>
                <a:sym typeface="Calibri"/>
                <a:hlinkClick r:id="rId3"/>
              </a:rPr>
              <a:t>Sarah Elton</a:t>
            </a:r>
            <a:endParaRPr sz="1800" dirty="0">
              <a:solidFill>
                <a:srgbClr val="C00000"/>
              </a:solidFill>
              <a:latin typeface="Calibri"/>
              <a:ea typeface="Calibri"/>
              <a:cs typeface="Calibri"/>
              <a:sym typeface="Calibri"/>
            </a:endParaRPr>
          </a:p>
        </p:txBody>
      </p:sp>
      <p:sp>
        <p:nvSpPr>
          <p:cNvPr id="2" name="Google Shape;228;p30">
            <a:extLst>
              <a:ext uri="{FF2B5EF4-FFF2-40B4-BE49-F238E27FC236}">
                <a16:creationId xmlns:a16="http://schemas.microsoft.com/office/drawing/2014/main" id="{F22A2909-AA0E-4D15-57E0-1B457148BA10}"/>
              </a:ext>
            </a:extLst>
          </p:cNvPr>
          <p:cNvSpPr/>
          <p:nvPr/>
        </p:nvSpPr>
        <p:spPr>
          <a:xfrm>
            <a:off x="3075706" y="912563"/>
            <a:ext cx="8737500" cy="554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dirty="0">
                <a:solidFill>
                  <a:schemeClr val="dk1"/>
                </a:solidFill>
                <a:latin typeface="Calibri"/>
                <a:ea typeface="Calibri"/>
                <a:cs typeface="Calibri"/>
                <a:sym typeface="Calibri"/>
              </a:rPr>
              <a:t>Environmental influences on facial diversity in macaques [SE1]</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10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Numerous studies have explored the link between environment and facial morphology in modern humans and Neanderthals, with some studies suggesting that the mid face adapts in response to relative temperature and humidity. Similar adaptation may be expected in other primates, but very little is known about environmental influences on their faces. The macaques, with their distribution across a wide area of Asia, covering tropical and temperate zones, are an ideal group in which to study this.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In this project you will use an existing large geometric morphometric dataset to compare facial morphologies in different macaque species. You will investigate the relationship between morphology and different climatic variables to assess whether facial differences occur in species living in moist, warm compared to cold, dry environments. Your results will contribute to our understanding of diversity and adaptation in primates, including modern humans and Neanderthals. </a:t>
            </a:r>
            <a:endParaRPr sz="1800" dirty="0"/>
          </a:p>
          <a:p>
            <a:pPr marL="0" marR="0" lvl="0" indent="0" algn="l" rtl="0">
              <a:spcBef>
                <a:spcPts val="0"/>
              </a:spcBef>
              <a:spcAft>
                <a:spcPts val="0"/>
              </a:spcAft>
              <a:buNone/>
            </a:pPr>
            <a:endParaRPr sz="1000" dirty="0">
              <a:solidFill>
                <a:schemeClr val="dk1"/>
              </a:solidFill>
              <a:latin typeface="Calibri"/>
              <a:ea typeface="Calibri"/>
              <a:cs typeface="Calibri"/>
              <a:sym typeface="Calibri"/>
            </a:endParaRPr>
          </a:p>
        </p:txBody>
      </p:sp>
      <p:pic>
        <p:nvPicPr>
          <p:cNvPr id="3" name="Google Shape;229;p30" descr="File:Sulawesi crested macaque.jpg">
            <a:extLst>
              <a:ext uri="{FF2B5EF4-FFF2-40B4-BE49-F238E27FC236}">
                <a16:creationId xmlns:a16="http://schemas.microsoft.com/office/drawing/2014/main" id="{C1E03ED0-D1AD-FE70-1F03-EE687380FA3E}"/>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62053" y="912204"/>
            <a:ext cx="2135043" cy="3205242"/>
          </a:xfrm>
          <a:prstGeom prst="rect">
            <a:avLst/>
          </a:prstGeom>
          <a:noFill/>
          <a:ln>
            <a:noFill/>
          </a:ln>
        </p:spPr>
      </p:pic>
      <p:pic>
        <p:nvPicPr>
          <p:cNvPr id="4" name="Google Shape;231;p30" descr="Primate Factsheets: Japanese macaque (Macaca fuscata) Taxonomy ...">
            <a:extLst>
              <a:ext uri="{FF2B5EF4-FFF2-40B4-BE49-F238E27FC236}">
                <a16:creationId xmlns:a16="http://schemas.microsoft.com/office/drawing/2014/main" id="{190EB7FD-2842-10D4-8AB0-2C28D8D34456}"/>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60664" y="4224892"/>
            <a:ext cx="2136432" cy="2153524"/>
          </a:xfrm>
          <a:prstGeom prst="rect">
            <a:avLst/>
          </a:prstGeom>
          <a:noFill/>
          <a:ln>
            <a:noFill/>
          </a:ln>
        </p:spPr>
      </p:pic>
    </p:spTree>
    <p:extLst>
      <p:ext uri="{BB962C8B-B14F-4D97-AF65-F5344CB8AC3E}">
        <p14:creationId xmlns:p14="http://schemas.microsoft.com/office/powerpoint/2010/main" val="1843691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p:nvPr/>
        </p:nvSpPr>
        <p:spPr>
          <a:xfrm>
            <a:off x="390608" y="274666"/>
            <a:ext cx="1841314" cy="5512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dirty="0">
                <a:solidFill>
                  <a:srgbClr val="C00000"/>
                </a:solidFill>
                <a:latin typeface="Calibri"/>
                <a:ea typeface="Calibri"/>
                <a:cs typeface="Calibri"/>
                <a:sym typeface="Calibri"/>
                <a:hlinkClick r:id="rId3"/>
              </a:rPr>
              <a:t>Sarah Elton</a:t>
            </a:r>
            <a:endParaRPr sz="1800" dirty="0">
              <a:solidFill>
                <a:srgbClr val="C00000"/>
              </a:solidFill>
              <a:latin typeface="Calibri"/>
              <a:ea typeface="Calibri"/>
              <a:cs typeface="Calibri"/>
              <a:sym typeface="Calibri"/>
            </a:endParaRPr>
          </a:p>
        </p:txBody>
      </p:sp>
      <p:sp>
        <p:nvSpPr>
          <p:cNvPr id="5" name="Google Shape;342;p44">
            <a:extLst>
              <a:ext uri="{FF2B5EF4-FFF2-40B4-BE49-F238E27FC236}">
                <a16:creationId xmlns:a16="http://schemas.microsoft.com/office/drawing/2014/main" id="{E974D082-2FBA-E69E-38EB-BAD61FD0EC4C}"/>
              </a:ext>
            </a:extLst>
          </p:cNvPr>
          <p:cNvSpPr/>
          <p:nvPr/>
        </p:nvSpPr>
        <p:spPr>
          <a:xfrm>
            <a:off x="3122424" y="666913"/>
            <a:ext cx="9069576" cy="353146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dirty="0">
                <a:solidFill>
                  <a:srgbClr val="000000"/>
                </a:solidFill>
                <a:latin typeface="Calibri"/>
                <a:ea typeface="Calibri"/>
                <a:cs typeface="Calibri"/>
                <a:sym typeface="Calibri"/>
              </a:rPr>
              <a:t>Ancestral body masses in African monkeys [SE2</a:t>
            </a:r>
            <a:r>
              <a:rPr lang="en-GB" sz="2000" b="1" dirty="0">
                <a:latin typeface="Calibri"/>
                <a:ea typeface="Calibri"/>
                <a:cs typeface="Calibri"/>
                <a:sym typeface="Calibri"/>
              </a:rPr>
              <a:t>]</a:t>
            </a:r>
            <a:endParaRPr sz="20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GB" sz="1800" dirty="0">
                <a:solidFill>
                  <a:srgbClr val="000000"/>
                </a:solidFill>
                <a:latin typeface="Calibri"/>
                <a:ea typeface="Calibri"/>
                <a:cs typeface="Calibri"/>
                <a:sym typeface="Calibri"/>
              </a:rPr>
              <a:t>Some African fossil monkeys were huge, reaching the sizes seen in modern gorillas. Others that did not get so large were still much bigger than their closest living relatives. But does that mean that their ancestors were also very big? And why did such large size evolve? In this project, you will collate a database of fossil and modern monkey body masses and other traits, build evolutionary trees that include extant and extinct species, and use Bayesian analysis to investigate Old World monkey evolution. Your results will help to explain why some Pleistocene monkeys reached such large sizes, and why they went extinct. Your work will thus assist in elucidating the evolutionary history of a fascinating group of animals, which originated at a similar time to the hominins and lived alongside them. </a:t>
            </a:r>
            <a:endParaRPr sz="1800" dirty="0">
              <a:solidFill>
                <a:srgbClr val="000000"/>
              </a:solidFill>
              <a:latin typeface="Calibri"/>
              <a:ea typeface="Calibri"/>
              <a:cs typeface="Calibri"/>
              <a:sym typeface="Calibri"/>
            </a:endParaRPr>
          </a:p>
        </p:txBody>
      </p:sp>
      <p:pic>
        <p:nvPicPr>
          <p:cNvPr id="6" name="Google Shape;343;p44" descr="File:Paracolobus chemeroni.JPG">
            <a:extLst>
              <a:ext uri="{FF2B5EF4-FFF2-40B4-BE49-F238E27FC236}">
                <a16:creationId xmlns:a16="http://schemas.microsoft.com/office/drawing/2014/main" id="{6FE8190A-ADF6-613E-65B1-5B499960BE8E}"/>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69015" y="825910"/>
            <a:ext cx="2522656" cy="2713703"/>
          </a:xfrm>
          <a:prstGeom prst="rect">
            <a:avLst/>
          </a:prstGeom>
          <a:noFill/>
          <a:ln>
            <a:noFill/>
          </a:ln>
        </p:spPr>
      </p:pic>
      <p:sp>
        <p:nvSpPr>
          <p:cNvPr id="9" name="Google Shape;473;p61">
            <a:extLst>
              <a:ext uri="{FF2B5EF4-FFF2-40B4-BE49-F238E27FC236}">
                <a16:creationId xmlns:a16="http://schemas.microsoft.com/office/drawing/2014/main" id="{303E965B-43FC-122A-E347-F99CDC6CF190}"/>
              </a:ext>
            </a:extLst>
          </p:cNvPr>
          <p:cNvSpPr/>
          <p:nvPr/>
        </p:nvSpPr>
        <p:spPr>
          <a:xfrm>
            <a:off x="202782" y="3879224"/>
            <a:ext cx="8658227" cy="29787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dirty="0">
                <a:solidFill>
                  <a:srgbClr val="000000"/>
                </a:solidFill>
                <a:latin typeface="Calibri"/>
                <a:ea typeface="Calibri"/>
                <a:cs typeface="Calibri"/>
                <a:sym typeface="Calibri"/>
              </a:rPr>
              <a:t>Cranial diversity in Old World monkeys: adaptive versus neutral processes</a:t>
            </a:r>
            <a:r>
              <a:rPr lang="en-GB" sz="2000" dirty="0">
                <a:solidFill>
                  <a:srgbClr val="000000"/>
                </a:solidFill>
                <a:latin typeface="Calibri"/>
                <a:ea typeface="Calibri"/>
                <a:cs typeface="Calibri"/>
                <a:sym typeface="Calibri"/>
              </a:rPr>
              <a:t> </a:t>
            </a:r>
            <a:r>
              <a:rPr lang="en-GB" sz="2000" b="1" dirty="0">
                <a:solidFill>
                  <a:srgbClr val="000000"/>
                </a:solidFill>
                <a:latin typeface="Calibri"/>
                <a:ea typeface="Calibri"/>
                <a:cs typeface="Calibri"/>
                <a:sym typeface="Calibri"/>
              </a:rPr>
              <a:t>[SE3]</a:t>
            </a:r>
            <a:endParaRPr sz="2000" b="1"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GB" sz="1800" dirty="0">
                <a:solidFill>
                  <a:srgbClr val="000000"/>
                </a:solidFill>
                <a:latin typeface="Calibri"/>
                <a:ea typeface="Calibri"/>
                <a:cs typeface="Calibri"/>
                <a:sym typeface="Calibri"/>
              </a:rPr>
              <a:t>Cranial diversity in Old World monkeys can be explained in part by adaptations to diet and environment. But even when those are taken into consideration, a great deal of variation goes unexplained. Some of this is probably due to neutral evolutionary processes, such as genetic drift, but very few studies have explored this in non-human primates. In this project, you will use a large geometric morphometric dataset, focusing on the relative contributions of drift and selection. Your results will provide vital information about how diversity arises in monkeys and thus provide important background data for primate conservation efforts. </a:t>
            </a:r>
            <a:endParaRPr sz="1800" dirty="0">
              <a:solidFill>
                <a:srgbClr val="000000"/>
              </a:solidFill>
              <a:latin typeface="Calibri"/>
              <a:ea typeface="Calibri"/>
              <a:cs typeface="Calibri"/>
              <a:sym typeface="Calibri"/>
            </a:endParaRPr>
          </a:p>
          <a:p>
            <a:pPr marL="0" marR="0" lvl="0" indent="0" algn="l" rtl="0">
              <a:spcBef>
                <a:spcPts val="0"/>
              </a:spcBef>
              <a:spcAft>
                <a:spcPts val="0"/>
              </a:spcAft>
              <a:buNone/>
            </a:pPr>
            <a:endParaRPr sz="2000" dirty="0">
              <a:solidFill>
                <a:schemeClr val="dk1"/>
              </a:solidFill>
              <a:latin typeface="Times New Roman"/>
              <a:ea typeface="Times New Roman"/>
              <a:cs typeface="Times New Roman"/>
              <a:sym typeface="Times New Roman"/>
            </a:endParaRPr>
          </a:p>
        </p:txBody>
      </p:sp>
      <p:pic>
        <p:nvPicPr>
          <p:cNvPr id="10" name="Google Shape;474;p61" descr="File:Mandrill face4.jpg">
            <a:extLst>
              <a:ext uri="{FF2B5EF4-FFF2-40B4-BE49-F238E27FC236}">
                <a16:creationId xmlns:a16="http://schemas.microsoft.com/office/drawing/2014/main" id="{0703B36D-CBD9-1FFF-FCC7-9289F6EE556F}"/>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998662" y="3429000"/>
            <a:ext cx="2724323" cy="3263929"/>
          </a:xfrm>
          <a:prstGeom prst="rect">
            <a:avLst/>
          </a:prstGeom>
          <a:noFill/>
          <a:ln>
            <a:noFill/>
          </a:ln>
        </p:spPr>
      </p:pic>
    </p:spTree>
    <p:extLst>
      <p:ext uri="{BB962C8B-B14F-4D97-AF65-F5344CB8AC3E}">
        <p14:creationId xmlns:p14="http://schemas.microsoft.com/office/powerpoint/2010/main" val="73864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p:nvPr/>
        </p:nvSpPr>
        <p:spPr>
          <a:xfrm>
            <a:off x="390608" y="274666"/>
            <a:ext cx="1841314" cy="5512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dirty="0">
                <a:solidFill>
                  <a:srgbClr val="C00000"/>
                </a:solidFill>
                <a:latin typeface="Calibri"/>
                <a:ea typeface="Calibri"/>
                <a:cs typeface="Calibri"/>
                <a:sym typeface="Calibri"/>
                <a:hlinkClick r:id="rId3"/>
              </a:rPr>
              <a:t>Russell Hill</a:t>
            </a:r>
            <a:endParaRPr sz="1800" dirty="0">
              <a:solidFill>
                <a:srgbClr val="C00000"/>
              </a:solidFill>
              <a:latin typeface="Calibri"/>
              <a:ea typeface="Calibri"/>
              <a:cs typeface="Calibri"/>
              <a:sym typeface="Calibri"/>
            </a:endParaRPr>
          </a:p>
        </p:txBody>
      </p:sp>
      <p:sp>
        <p:nvSpPr>
          <p:cNvPr id="2" name="Google Shape;261;p34">
            <a:extLst>
              <a:ext uri="{FF2B5EF4-FFF2-40B4-BE49-F238E27FC236}">
                <a16:creationId xmlns:a16="http://schemas.microsoft.com/office/drawing/2014/main" id="{27C75B18-EDF9-B504-69E8-03872F2D64F6}"/>
              </a:ext>
            </a:extLst>
          </p:cNvPr>
          <p:cNvSpPr txBox="1"/>
          <p:nvPr/>
        </p:nvSpPr>
        <p:spPr>
          <a:xfrm>
            <a:off x="3242985" y="825910"/>
            <a:ext cx="8723727" cy="179845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600"/>
              <a:buFont typeface="Arial"/>
              <a:buNone/>
            </a:pPr>
            <a:r>
              <a:rPr lang="en-GB" sz="2000" b="1" dirty="0">
                <a:solidFill>
                  <a:schemeClr val="dk1"/>
                </a:solidFill>
                <a:latin typeface="Calibri"/>
                <a:ea typeface="Calibri"/>
                <a:cs typeface="Calibri"/>
                <a:sym typeface="Calibri"/>
              </a:rPr>
              <a:t>Vigilance in humans [RH1]</a:t>
            </a:r>
            <a:endParaRPr sz="2000" dirty="0"/>
          </a:p>
          <a:p>
            <a:pPr marL="0" marR="0" lvl="0" indent="0" algn="l" rtl="0">
              <a:lnSpc>
                <a:spcPct val="90000"/>
              </a:lnSpc>
              <a:spcBef>
                <a:spcPts val="1000"/>
              </a:spcBef>
              <a:spcAft>
                <a:spcPts val="0"/>
              </a:spcAft>
              <a:buClr>
                <a:schemeClr val="dk1"/>
              </a:buClr>
              <a:buSzPts val="1900"/>
              <a:buFont typeface="Arial"/>
              <a:buNone/>
            </a:pPr>
            <a:r>
              <a:rPr lang="en-GB" sz="1800" dirty="0">
                <a:solidFill>
                  <a:schemeClr val="dk1"/>
                </a:solidFill>
                <a:latin typeface="Calibri"/>
                <a:ea typeface="Calibri"/>
                <a:cs typeface="Calibri"/>
                <a:sym typeface="Calibri"/>
              </a:rPr>
              <a:t>Vigilance functions to detect threats and understanding the social and ecological drivers of vigilance behaviour has been a popular topic of study in a range of taxa, including primates. Interestingly, comparatively few studies have explored vigilance in humans, despite humans offering the opportunity to explore the topic in a number of distinctive ways.</a:t>
            </a:r>
            <a:endParaRPr sz="1800" dirty="0"/>
          </a:p>
        </p:txBody>
      </p:sp>
      <p:pic>
        <p:nvPicPr>
          <p:cNvPr id="3" name="Google Shape;262;p34">
            <a:extLst>
              <a:ext uri="{FF2B5EF4-FFF2-40B4-BE49-F238E27FC236}">
                <a16:creationId xmlns:a16="http://schemas.microsoft.com/office/drawing/2014/main" id="{20CB4A3E-7785-241E-E7C1-A136F2576CBD}"/>
              </a:ext>
            </a:extLst>
          </p:cNvPr>
          <p:cNvPicPr preferRelativeResize="0">
            <a:picLocks noChangeAspect="1"/>
          </p:cNvPicPr>
          <p:nvPr/>
        </p:nvPicPr>
        <p:blipFill rotWithShape="1">
          <a:blip r:embed="rId4" cstate="email">
            <a:alphaModFix/>
            <a:extLst>
              <a:ext uri="{28A0092B-C50C-407E-A947-70E740481C1C}">
                <a14:useLocalDpi xmlns:a14="http://schemas.microsoft.com/office/drawing/2010/main"/>
              </a:ext>
            </a:extLst>
          </a:blip>
          <a:srcRect/>
          <a:stretch/>
        </p:blipFill>
        <p:spPr>
          <a:xfrm>
            <a:off x="390608" y="825910"/>
            <a:ext cx="2700000" cy="1798459"/>
          </a:xfrm>
          <a:prstGeom prst="rect">
            <a:avLst/>
          </a:prstGeom>
          <a:noFill/>
          <a:ln>
            <a:noFill/>
          </a:ln>
        </p:spPr>
      </p:pic>
      <p:pic>
        <p:nvPicPr>
          <p:cNvPr id="4" name="Google Shape;263;p34">
            <a:extLst>
              <a:ext uri="{FF2B5EF4-FFF2-40B4-BE49-F238E27FC236}">
                <a16:creationId xmlns:a16="http://schemas.microsoft.com/office/drawing/2014/main" id="{4E2EC999-2C99-B01D-4C31-2C8858DFB158}"/>
              </a:ext>
            </a:extLst>
          </p:cNvPr>
          <p:cNvPicPr preferRelativeResize="0">
            <a:picLocks noChangeAspect="1"/>
          </p:cNvPicPr>
          <p:nvPr/>
        </p:nvPicPr>
        <p:blipFill rotWithShape="1">
          <a:blip r:embed="rId5" cstate="email">
            <a:alphaModFix/>
            <a:extLst>
              <a:ext uri="{28A0092B-C50C-407E-A947-70E740481C1C}">
                <a14:useLocalDpi xmlns:a14="http://schemas.microsoft.com/office/drawing/2010/main"/>
              </a:ext>
            </a:extLst>
          </a:blip>
          <a:srcRect/>
          <a:stretch/>
        </p:blipFill>
        <p:spPr>
          <a:xfrm>
            <a:off x="9039971" y="2404854"/>
            <a:ext cx="2926738" cy="2077985"/>
          </a:xfrm>
          <a:prstGeom prst="rect">
            <a:avLst/>
          </a:prstGeom>
          <a:noFill/>
          <a:ln>
            <a:noFill/>
          </a:ln>
        </p:spPr>
      </p:pic>
      <p:sp>
        <p:nvSpPr>
          <p:cNvPr id="5" name="Google Shape;264;p34">
            <a:extLst>
              <a:ext uri="{FF2B5EF4-FFF2-40B4-BE49-F238E27FC236}">
                <a16:creationId xmlns:a16="http://schemas.microsoft.com/office/drawing/2014/main" id="{5DB0F0E8-AF91-82D1-43A0-B15A63648556}"/>
              </a:ext>
            </a:extLst>
          </p:cNvPr>
          <p:cNvSpPr txBox="1"/>
          <p:nvPr/>
        </p:nvSpPr>
        <p:spPr>
          <a:xfrm>
            <a:off x="390608" y="2854942"/>
            <a:ext cx="8723726" cy="1917001"/>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600"/>
              <a:buFont typeface="Arial"/>
              <a:buNone/>
            </a:pPr>
            <a:r>
              <a:rPr lang="en-GB" sz="2000" b="1" dirty="0">
                <a:solidFill>
                  <a:schemeClr val="dk1"/>
                </a:solidFill>
                <a:latin typeface="Calibri"/>
                <a:ea typeface="Calibri"/>
                <a:cs typeface="Calibri"/>
                <a:sym typeface="Calibri"/>
              </a:rPr>
              <a:t>Red and dominance in humans: is there an optimal red? [RH2]</a:t>
            </a:r>
            <a:endParaRPr sz="2000" dirty="0"/>
          </a:p>
          <a:p>
            <a:pPr marL="0" marR="0" lvl="0" indent="0" algn="l" rtl="0">
              <a:lnSpc>
                <a:spcPct val="80000"/>
              </a:lnSpc>
              <a:spcBef>
                <a:spcPts val="1000"/>
              </a:spcBef>
              <a:spcAft>
                <a:spcPts val="0"/>
              </a:spcAft>
              <a:buClr>
                <a:schemeClr val="dk1"/>
              </a:buClr>
              <a:buSzPts val="1900"/>
              <a:buFont typeface="Arial"/>
              <a:buNone/>
            </a:pPr>
            <a:r>
              <a:rPr lang="en-GB" sz="1800" dirty="0">
                <a:solidFill>
                  <a:schemeClr val="dk1"/>
                </a:solidFill>
                <a:latin typeface="Calibri"/>
                <a:ea typeface="Calibri"/>
                <a:cs typeface="Calibri"/>
                <a:sym typeface="Calibri"/>
              </a:rPr>
              <a:t>Studies have shown wearing red increases the probability of winning sporting contests and that red-wearers are more often categorized as ‘angry’ and perceived as more ‘dominant’ and more ‘aggressive’ than targets wearing blue or grey. This project will assess whether there is an ‘optimal red’ for creating these dominance associations. </a:t>
            </a:r>
            <a:endParaRPr sz="1800" dirty="0"/>
          </a:p>
          <a:p>
            <a:pPr marL="0" marR="0" lvl="0" indent="0" algn="l" rtl="0">
              <a:lnSpc>
                <a:spcPct val="80000"/>
              </a:lnSpc>
              <a:spcBef>
                <a:spcPts val="1000"/>
              </a:spcBef>
              <a:spcAft>
                <a:spcPts val="0"/>
              </a:spcAft>
              <a:buClr>
                <a:schemeClr val="dk1"/>
              </a:buClr>
              <a:buSzPts val="1900"/>
              <a:buFont typeface="Arial"/>
              <a:buNone/>
            </a:pPr>
            <a:r>
              <a:rPr lang="en-GB" sz="1800" dirty="0">
                <a:solidFill>
                  <a:schemeClr val="dk1"/>
                </a:solidFill>
                <a:latin typeface="Calibri"/>
                <a:ea typeface="Calibri"/>
                <a:cs typeface="Calibri"/>
                <a:sym typeface="Calibri"/>
              </a:rPr>
              <a:t>Co-Supervisor: </a:t>
            </a:r>
            <a:r>
              <a:rPr lang="en-GB" sz="1800" u="sng" dirty="0">
                <a:solidFill>
                  <a:schemeClr val="hlink"/>
                </a:solidFill>
                <a:latin typeface="Calibri"/>
                <a:ea typeface="Calibri"/>
                <a:cs typeface="Calibri"/>
                <a:sym typeface="Calibri"/>
                <a:hlinkClick r:id="rId6"/>
              </a:rPr>
              <a:t>Rob Barton </a:t>
            </a:r>
            <a:r>
              <a:rPr lang="en-GB" sz="1800" dirty="0">
                <a:solidFill>
                  <a:schemeClr val="tx1"/>
                </a:solidFill>
                <a:latin typeface="Calibri"/>
                <a:ea typeface="Calibri"/>
                <a:cs typeface="Calibri"/>
                <a:sym typeface="Calibri"/>
              </a:rPr>
              <a:t>(Anthropology)</a:t>
            </a:r>
            <a:endParaRPr sz="1800" dirty="0">
              <a:solidFill>
                <a:schemeClr val="tx1"/>
              </a:solidFill>
              <a:latin typeface="Calibri"/>
              <a:ea typeface="Calibri"/>
              <a:cs typeface="Calibri"/>
              <a:sym typeface="Calibri"/>
            </a:endParaRPr>
          </a:p>
        </p:txBody>
      </p:sp>
      <p:sp>
        <p:nvSpPr>
          <p:cNvPr id="6" name="Google Shape;261;p34">
            <a:extLst>
              <a:ext uri="{FF2B5EF4-FFF2-40B4-BE49-F238E27FC236}">
                <a16:creationId xmlns:a16="http://schemas.microsoft.com/office/drawing/2014/main" id="{21C7D3CD-A33D-7643-C1E9-3D34CB260893}"/>
              </a:ext>
            </a:extLst>
          </p:cNvPr>
          <p:cNvSpPr txBox="1"/>
          <p:nvPr/>
        </p:nvSpPr>
        <p:spPr>
          <a:xfrm>
            <a:off x="3242984" y="4713412"/>
            <a:ext cx="8723725" cy="179845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600"/>
              <a:buFont typeface="Arial"/>
              <a:buNone/>
            </a:pPr>
            <a:r>
              <a:rPr lang="en-GB" sz="2000" b="1" dirty="0">
                <a:solidFill>
                  <a:schemeClr val="dk1"/>
                </a:solidFill>
                <a:latin typeface="Calibri"/>
                <a:ea typeface="Calibri"/>
                <a:cs typeface="Calibri"/>
                <a:sym typeface="Calibri"/>
              </a:rPr>
              <a:t>Human observers and primate mixed-species associations [RH3]</a:t>
            </a:r>
            <a:endParaRPr sz="2000" dirty="0"/>
          </a:p>
          <a:p>
            <a:pPr lvl="0">
              <a:lnSpc>
                <a:spcPct val="90000"/>
              </a:lnSpc>
              <a:spcBef>
                <a:spcPts val="1000"/>
              </a:spcBef>
              <a:buClr>
                <a:schemeClr val="dk1"/>
              </a:buClr>
              <a:buSzPts val="1900"/>
            </a:pPr>
            <a:r>
              <a:rPr lang="en-GB" sz="1800" dirty="0">
                <a:solidFill>
                  <a:schemeClr val="dk1"/>
                </a:solidFill>
                <a:latin typeface="Calibri"/>
                <a:ea typeface="Calibri"/>
                <a:cs typeface="Calibri"/>
                <a:sym typeface="Calibri"/>
              </a:rPr>
              <a:t>Behavioural studies on primates traditionally habituate groups to the presence of human observers. However, evidence increasingly suggests that observers never become ‘neutral’ within a primate group and instead impact predator-prey interactions, social networks and many aspects of behaviour in ways that change with time. This project will use long-term data on samango monkeys from the Primate &amp; Predator Project in South Africa to explore how observers impact </a:t>
            </a:r>
            <a:r>
              <a:rPr lang="en-GB" sz="1800" dirty="0" err="1">
                <a:solidFill>
                  <a:schemeClr val="dk1"/>
                </a:solidFill>
                <a:latin typeface="Calibri"/>
                <a:ea typeface="Calibri"/>
                <a:cs typeface="Calibri"/>
                <a:sym typeface="Calibri"/>
              </a:rPr>
              <a:t>polyspecific</a:t>
            </a:r>
            <a:r>
              <a:rPr lang="en-GB" sz="1800" dirty="0">
                <a:solidFill>
                  <a:schemeClr val="dk1"/>
                </a:solidFill>
                <a:latin typeface="Calibri"/>
                <a:ea typeface="Calibri"/>
                <a:cs typeface="Calibri"/>
                <a:sym typeface="Calibri"/>
              </a:rPr>
              <a:t> associations and other behaviour over time.</a:t>
            </a:r>
          </a:p>
        </p:txBody>
      </p:sp>
      <p:pic>
        <p:nvPicPr>
          <p:cNvPr id="8" name="Picture 7">
            <a:extLst>
              <a:ext uri="{FF2B5EF4-FFF2-40B4-BE49-F238E27FC236}">
                <a16:creationId xmlns:a16="http://schemas.microsoft.com/office/drawing/2014/main" id="{7FE5ADD6-E7F7-778D-7CBC-6B633AD55F7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70136" y="4857135"/>
            <a:ext cx="2820472" cy="1726199"/>
          </a:xfrm>
          <a:prstGeom prst="rect">
            <a:avLst/>
          </a:prstGeom>
        </p:spPr>
      </p:pic>
    </p:spTree>
    <p:extLst>
      <p:ext uri="{BB962C8B-B14F-4D97-AF65-F5344CB8AC3E}">
        <p14:creationId xmlns:p14="http://schemas.microsoft.com/office/powerpoint/2010/main" val="2084613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p:nvPr/>
        </p:nvSpPr>
        <p:spPr>
          <a:xfrm>
            <a:off x="420104" y="294330"/>
            <a:ext cx="2391921" cy="55124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0000"/>
                </a:solidFill>
                <a:effectLst/>
                <a:uLnTx/>
                <a:uFillTx/>
                <a:latin typeface="Calibri"/>
                <a:ea typeface="Calibri"/>
                <a:cs typeface="Calibri"/>
                <a:sym typeface="Calibri"/>
                <a:hlinkClick r:id="rId3"/>
              </a:rPr>
              <a:t>Jeremy Kendal</a:t>
            </a:r>
            <a:endParaRPr kumimoji="0" lang="en-GB" sz="1800" b="0" i="0" u="none" strike="noStrike" kern="1200" cap="none" spc="0" normalizeH="0" baseline="0" noProof="0" dirty="0">
              <a:ln>
                <a:noFill/>
              </a:ln>
              <a:solidFill>
                <a:srgbClr val="C00000"/>
              </a:solidFill>
              <a:effectLst/>
              <a:uLnTx/>
              <a:uFillTx/>
              <a:latin typeface="Calibri"/>
              <a:ea typeface="Calibri"/>
              <a:cs typeface="Calibri"/>
              <a:sym typeface="Calibri"/>
            </a:endParaRPr>
          </a:p>
        </p:txBody>
      </p:sp>
      <p:sp>
        <p:nvSpPr>
          <p:cNvPr id="5" name="Google Shape;196;p26">
            <a:extLst>
              <a:ext uri="{FF2B5EF4-FFF2-40B4-BE49-F238E27FC236}">
                <a16:creationId xmlns:a16="http://schemas.microsoft.com/office/drawing/2014/main" id="{2CBB1EC7-47D0-5F78-C010-E1D8484749F7}"/>
              </a:ext>
            </a:extLst>
          </p:cNvPr>
          <p:cNvSpPr txBox="1"/>
          <p:nvPr/>
        </p:nvSpPr>
        <p:spPr>
          <a:xfrm>
            <a:off x="141066" y="771973"/>
            <a:ext cx="7286102" cy="3370578"/>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highlight>
                  <a:srgbClr val="FFFFFF"/>
                </a:highlight>
                <a:uLnTx/>
                <a:uFillTx/>
                <a:latin typeface="Calibri"/>
                <a:ea typeface="Calibri"/>
                <a:cs typeface="Calibri"/>
                <a:sym typeface="Calibri"/>
              </a:rPr>
              <a:t>Investigating the Practice of Research Methods [JK1]</a:t>
            </a:r>
            <a:endParaRPr kumimoji="0" sz="2000" b="1" i="0" u="none" strike="noStrike" kern="1200" cap="none" spc="0" normalizeH="0" baseline="0" noProof="0" dirty="0">
              <a:ln>
                <a:noFill/>
              </a:ln>
              <a:solidFill>
                <a:prstClr val="black"/>
              </a:solidFill>
              <a:effectLst/>
              <a:highlight>
                <a:srgbClr val="FFFFFF"/>
              </a:highligh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highlight>
                  <a:srgbClr val="FFFFFF"/>
                </a:highlight>
                <a:uLnTx/>
                <a:uFillTx/>
                <a:latin typeface="Calibri"/>
                <a:ea typeface="Calibri"/>
                <a:cs typeface="Calibri"/>
                <a:sym typeface="Calibri"/>
              </a:rPr>
              <a:t>Focusing on the day-to-day practice of social science research methods, avenues for investigation include: the transmission of practice across academic generations; changing relationships with research methods practice over an academic life; how practice relates to understandings of research methods; variation in training environments and normative practice across disciplines. This project would be excellent for anyone with a keen interest in social science research methods and epistemology.  The student has the opportunity to work with the </a:t>
            </a:r>
            <a:r>
              <a:rPr kumimoji="0" lang="en-GB" sz="1800" b="0" i="0" u="none" strike="noStrike" kern="1200" cap="none" spc="0" normalizeH="0" baseline="0" noProof="0" dirty="0">
                <a:ln>
                  <a:noFill/>
                </a:ln>
                <a:solidFill>
                  <a:prstClr val="black"/>
                </a:solidFill>
                <a:effectLst/>
                <a:highlight>
                  <a:srgbClr val="FFFFFF"/>
                </a:highlight>
                <a:uLnTx/>
                <a:uFillTx/>
                <a:latin typeface="Calibri"/>
                <a:ea typeface="Calibri"/>
                <a:cs typeface="Calibri"/>
                <a:sym typeface="Calibri"/>
                <a:hlinkClick r:id="rId4"/>
              </a:rPr>
              <a:t>Durham Research Methods Centre</a:t>
            </a:r>
            <a:r>
              <a:rPr kumimoji="0" lang="en-GB" sz="1800" b="0" i="0" u="none" strike="noStrike" kern="1200" cap="none" spc="0" normalizeH="0" baseline="0" noProof="0" dirty="0">
                <a:ln>
                  <a:noFill/>
                </a:ln>
                <a:solidFill>
                  <a:prstClr val="black"/>
                </a:solidFill>
                <a:effectLst/>
                <a:highlight>
                  <a:srgbClr val="FFFFFF"/>
                </a:highlight>
                <a:uLnTx/>
                <a:uFillTx/>
                <a:latin typeface="Calibri"/>
                <a:ea typeface="Calibri"/>
                <a:cs typeface="Calibri"/>
                <a:sym typeface="Calibri"/>
              </a:rPr>
              <a:t>. The project can be a stepping stone for a student interested in developing research methods training and shaping research environments.</a:t>
            </a:r>
            <a:endParaRPr kumimoji="0" sz="2100" b="0" i="0" u="none" strike="noStrike" kern="1200" cap="none" spc="0" normalizeH="0" baseline="0" noProof="0" dirty="0">
              <a:ln>
                <a:noFill/>
              </a:ln>
              <a:solidFill>
                <a:prstClr val="black"/>
              </a:solidFill>
              <a:effectLst/>
              <a:highlight>
                <a:srgbClr val="FFFFFF"/>
              </a:highligh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100" b="0" i="0" u="none" strike="noStrike" kern="1200" cap="none" spc="0" normalizeH="0" baseline="0" noProof="0" dirty="0">
              <a:ln>
                <a:noFill/>
              </a:ln>
              <a:solidFill>
                <a:prstClr val="black"/>
              </a:solidFill>
              <a:effectLst/>
              <a:highlight>
                <a:srgbClr val="FFFFFF"/>
              </a:highligh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100" b="0" i="0" u="none" strike="noStrike" kern="1200" cap="none" spc="0" normalizeH="0" baseline="0" noProof="0" dirty="0">
              <a:ln>
                <a:noFill/>
              </a:ln>
              <a:solidFill>
                <a:prstClr val="black"/>
              </a:solidFill>
              <a:effectLst/>
              <a:highlight>
                <a:srgbClr val="FFFFFF"/>
              </a:highligh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000" b="0" i="0" u="none" strike="noStrike" kern="1200" cap="none" spc="0" normalizeH="0" baseline="0" noProof="0" dirty="0">
              <a:ln>
                <a:noFill/>
              </a:ln>
              <a:solidFill>
                <a:prstClr val="black"/>
              </a:solidFill>
              <a:effectLst/>
              <a:highlight>
                <a:srgbClr val="FFFFFF"/>
              </a:highligh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2100" b="0" i="0" u="none" strike="noStrike" kern="1200" cap="none" spc="0" normalizeH="0" baseline="0" noProof="0" dirty="0">
              <a:ln>
                <a:noFill/>
              </a:ln>
              <a:solidFill>
                <a:prstClr val="black"/>
              </a:solidFill>
              <a:effectLst/>
              <a:highlight>
                <a:srgbClr val="FFFFFF"/>
              </a:highlight>
              <a:uLnTx/>
              <a:uFillTx/>
              <a:latin typeface="Calibri"/>
              <a:ea typeface="Calibri"/>
              <a:cs typeface="Calibri"/>
              <a:sym typeface="Calibri"/>
            </a:endParaRPr>
          </a:p>
        </p:txBody>
      </p:sp>
      <p:sp>
        <p:nvSpPr>
          <p:cNvPr id="7" name="Rectangle 6">
            <a:extLst>
              <a:ext uri="{FF2B5EF4-FFF2-40B4-BE49-F238E27FC236}">
                <a16:creationId xmlns:a16="http://schemas.microsoft.com/office/drawing/2014/main" id="{BBC4BA4A-6588-CD29-D305-1018B89FE915}"/>
              </a:ext>
            </a:extLst>
          </p:cNvPr>
          <p:cNvSpPr/>
          <p:nvPr/>
        </p:nvSpPr>
        <p:spPr>
          <a:xfrm>
            <a:off x="4058816" y="4553612"/>
            <a:ext cx="7748304" cy="206210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Culturally Evolving Memories [JK2]</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Following the cross-disciplinary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5"/>
              </a:rPr>
              <a:t>Representing Memory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project at the Institute of Advanced Study, Durham, this project examines how memories are formed and socially transmitted in real-world contexts. Using real-world navigation tasks, the research takes an interdisciplinary perspective to examine how properties of spatial and episodic memories culturally evolve.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Co-Supervisor: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6"/>
              </a:rPr>
              <a:t>Alex Easton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(Psychology).</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2ECFB1D3-EC10-28F8-E764-C6B2D96032B6}"/>
              </a:ext>
            </a:extLst>
          </p:cNvPr>
          <p:cNvPicPr>
            <a:picLocks noChangeAspect="1"/>
          </p:cNvPicPr>
          <p:nvPr/>
        </p:nvPicPr>
        <p:blipFill>
          <a:blip r:embed="rId7"/>
          <a:stretch>
            <a:fillRect/>
          </a:stretch>
        </p:blipFill>
        <p:spPr>
          <a:xfrm>
            <a:off x="7418247" y="845574"/>
            <a:ext cx="4670011" cy="3502508"/>
          </a:xfrm>
          <a:prstGeom prst="rect">
            <a:avLst/>
          </a:prstGeom>
        </p:spPr>
      </p:pic>
      <p:pic>
        <p:nvPicPr>
          <p:cNvPr id="11" name="Picture 10">
            <a:extLst>
              <a:ext uri="{FF2B5EF4-FFF2-40B4-BE49-F238E27FC236}">
                <a16:creationId xmlns:a16="http://schemas.microsoft.com/office/drawing/2014/main" id="{3D3D98C5-388A-F9ED-1882-E3C0BAC8960B}"/>
              </a:ext>
            </a:extLst>
          </p:cNvPr>
          <p:cNvPicPr>
            <a:picLocks noChangeAspect="1"/>
          </p:cNvPicPr>
          <p:nvPr/>
        </p:nvPicPr>
        <p:blipFill>
          <a:blip r:embed="rId8"/>
          <a:stretch>
            <a:fillRect/>
          </a:stretch>
        </p:blipFill>
        <p:spPr>
          <a:xfrm>
            <a:off x="314660" y="4095896"/>
            <a:ext cx="3548765" cy="2661574"/>
          </a:xfrm>
          <a:prstGeom prst="rect">
            <a:avLst/>
          </a:prstGeom>
        </p:spPr>
      </p:pic>
    </p:spTree>
    <p:extLst>
      <p:ext uri="{BB962C8B-B14F-4D97-AF65-F5344CB8AC3E}">
        <p14:creationId xmlns:p14="http://schemas.microsoft.com/office/powerpoint/2010/main" val="702981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p:nvPr/>
        </p:nvSpPr>
        <p:spPr>
          <a:xfrm>
            <a:off x="420104" y="294330"/>
            <a:ext cx="2391921" cy="5512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dirty="0">
                <a:solidFill>
                  <a:srgbClr val="C00000"/>
                </a:solidFill>
                <a:latin typeface="Calibri"/>
                <a:ea typeface="Calibri"/>
                <a:cs typeface="Calibri"/>
                <a:sym typeface="Calibri"/>
                <a:hlinkClick r:id="rId3"/>
              </a:rPr>
              <a:t>Rachel Kendal</a:t>
            </a:r>
            <a:endParaRPr lang="en-GB" sz="1800" dirty="0">
              <a:solidFill>
                <a:srgbClr val="C00000"/>
              </a:solidFill>
              <a:latin typeface="Calibri"/>
              <a:ea typeface="Calibri"/>
              <a:cs typeface="Calibri"/>
              <a:sym typeface="Calibri"/>
            </a:endParaRPr>
          </a:p>
        </p:txBody>
      </p:sp>
      <p:sp>
        <p:nvSpPr>
          <p:cNvPr id="10" name="TextBox 9">
            <a:extLst>
              <a:ext uri="{FF2B5EF4-FFF2-40B4-BE49-F238E27FC236}">
                <a16:creationId xmlns:a16="http://schemas.microsoft.com/office/drawing/2014/main" id="{875C9BB6-76C8-28B3-7A85-5B37EBFAB888}"/>
              </a:ext>
            </a:extLst>
          </p:cNvPr>
          <p:cNvSpPr txBox="1"/>
          <p:nvPr/>
        </p:nvSpPr>
        <p:spPr>
          <a:xfrm>
            <a:off x="3493688" y="845574"/>
            <a:ext cx="8711381" cy="236988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Applying knowledge of cultural transmission biases in designing effective public health products [RK1]</a:t>
            </a:r>
            <a:endPar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You would work with data already collected as part of the</a:t>
            </a:r>
            <a:r>
              <a:rPr kumimoji="0" lang="en-US" sz="1200" b="0" i="0" u="none" strike="noStrike" kern="0" cap="none" spc="0" normalizeH="0" baseline="0" noProof="0" dirty="0">
                <a:ln>
                  <a:noFill/>
                </a:ln>
                <a:solidFill>
                  <a:srgbClr val="000000"/>
                </a:solidFill>
                <a:effectLst/>
                <a:uLnTx/>
                <a:uFillTx/>
                <a:latin typeface="Arial"/>
                <a:cs typeface="Arial"/>
                <a:sym typeface="Arial"/>
              </a:rPr>
              <a:t> </a:t>
            </a:r>
            <a:r>
              <a:rPr kumimoji="0" lang="en-US" sz="1800" b="0" i="0" u="sng" strike="noStrike" kern="0" cap="none" spc="0" normalizeH="0" baseline="0" noProof="0" dirty="0">
                <a:ln>
                  <a:noFill/>
                </a:ln>
                <a:solidFill>
                  <a:srgbClr val="0563C1"/>
                </a:solidFill>
                <a:effectLst/>
                <a:uLnTx/>
                <a:uFillTx/>
                <a:latin typeface="Calibri"/>
                <a:ea typeface="Calibri"/>
                <a:cs typeface="Calibri"/>
                <a:sym typeface="Calibri"/>
                <a:hlinkClick r:id="rId4"/>
              </a:rPr>
              <a:t>HIVE</a:t>
            </a: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 (Health Interventions in Volcanic Eruptions) project, including (</a:t>
            </a:r>
            <a:r>
              <a:rPr kumimoji="0" lang="en-US" sz="1800" b="0" i="0" u="none" strike="noStrike" kern="0" cap="none" spc="0" normalizeH="0" baseline="0" noProof="0" dirty="0" err="1">
                <a:ln>
                  <a:noFill/>
                </a:ln>
                <a:solidFill>
                  <a:srgbClr val="000000"/>
                </a:solidFill>
                <a:effectLst/>
                <a:uLnTx/>
                <a:uFillTx/>
                <a:latin typeface="Calibri"/>
                <a:ea typeface="Calibri"/>
                <a:cs typeface="Calibri"/>
                <a:sym typeface="Calibri"/>
              </a:rPr>
              <a:t>i</a:t>
            </a: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 a workshop to co-design outreach products (posters, leaflets, informational </a:t>
            </a:r>
            <a:r>
              <a:rPr kumimoji="0" lang="en-US" sz="1800" b="0" i="0" u="sng" strike="noStrike" kern="0" cap="none" spc="0" normalizeH="0" baseline="0" noProof="0" dirty="0">
                <a:ln>
                  <a:noFill/>
                </a:ln>
                <a:solidFill>
                  <a:srgbClr val="0563C1"/>
                </a:solidFill>
                <a:effectLst/>
                <a:uLnTx/>
                <a:uFillTx/>
                <a:latin typeface="Calibri"/>
                <a:ea typeface="Calibri"/>
                <a:cs typeface="Calibri"/>
                <a:sym typeface="Calibri"/>
                <a:hlinkClick r:id="rId5"/>
              </a:rPr>
              <a:t>videos</a:t>
            </a: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 with NGOs, Government Ministries and community members in </a:t>
            </a:r>
            <a:r>
              <a:rPr kumimoji="0" lang="en-US" sz="1800" b="0" i="0" u="none" strike="noStrike" kern="0" cap="none" spc="0" normalizeH="0" baseline="0" noProof="0" dirty="0" err="1">
                <a:ln>
                  <a:noFill/>
                </a:ln>
                <a:solidFill>
                  <a:srgbClr val="000000"/>
                </a:solidFill>
                <a:effectLst/>
                <a:uLnTx/>
                <a:uFillTx/>
                <a:latin typeface="Calibri"/>
                <a:ea typeface="Calibri"/>
                <a:cs typeface="Calibri"/>
                <a:sym typeface="Calibri"/>
              </a:rPr>
              <a:t>Jogyakarta</a:t>
            </a: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 (Indonesia) about protecting yourself from breathing volcanic ash and fitting facemasks. (ii) questionnaires and videos of mask donning collected to evaluate the effectiveness of the products for local communities. You may also </a:t>
            </a:r>
          </a:p>
        </p:txBody>
      </p:sp>
      <p:pic>
        <p:nvPicPr>
          <p:cNvPr id="11" name="Picture 10">
            <a:extLst>
              <a:ext uri="{FF2B5EF4-FFF2-40B4-BE49-F238E27FC236}">
                <a16:creationId xmlns:a16="http://schemas.microsoft.com/office/drawing/2014/main" id="{DB9F38AA-A08A-CA45-1014-3818959D7872}"/>
              </a:ext>
            </a:extLst>
          </p:cNvPr>
          <p:cNvPicPr>
            <a:picLocks noChangeAspect="1"/>
          </p:cNvPicPr>
          <p:nvPr/>
        </p:nvPicPr>
        <p:blipFill>
          <a:blip r:embed="rId6"/>
          <a:stretch>
            <a:fillRect/>
          </a:stretch>
        </p:blipFill>
        <p:spPr>
          <a:xfrm>
            <a:off x="209714" y="997433"/>
            <a:ext cx="3150524" cy="2000548"/>
          </a:xfrm>
          <a:prstGeom prst="rect">
            <a:avLst/>
          </a:prstGeom>
        </p:spPr>
      </p:pic>
      <p:sp>
        <p:nvSpPr>
          <p:cNvPr id="13" name="TextBox 12">
            <a:extLst>
              <a:ext uri="{FF2B5EF4-FFF2-40B4-BE49-F238E27FC236}">
                <a16:creationId xmlns:a16="http://schemas.microsoft.com/office/drawing/2014/main" id="{53B4508C-8232-ADBF-627C-95BB1BC2F20B}"/>
              </a:ext>
            </a:extLst>
          </p:cNvPr>
          <p:cNvSpPr txBox="1"/>
          <p:nvPr/>
        </p:nvSpPr>
        <p:spPr>
          <a:xfrm>
            <a:off x="298203" y="3100468"/>
            <a:ext cx="11906866"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revisit the communities to conduct an evaluation of longer-term effectiveness of the products. Alternatively, you may pursue an additional study inspired by your research or guided by a new venture (</a:t>
            </a: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hlinkClick r:id="rId7"/>
              </a:rPr>
              <a:t>FACE-UP</a:t>
            </a: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 your supervisors are making into public health messaging regarding air pollution.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Co-Supervisor: </a:t>
            </a:r>
            <a:r>
              <a:rPr kumimoji="0" lang="en-US" sz="1800" b="0" i="0" u="sng" strike="noStrike" kern="0" cap="none" spc="0" normalizeH="0" baseline="0" noProof="0" dirty="0">
                <a:ln>
                  <a:noFill/>
                </a:ln>
                <a:solidFill>
                  <a:srgbClr val="0563C1"/>
                </a:solidFill>
                <a:effectLst/>
                <a:uLnTx/>
                <a:uFillTx/>
                <a:latin typeface="Calibri"/>
                <a:ea typeface="Calibri"/>
                <a:cs typeface="Calibri"/>
                <a:sym typeface="Calibri"/>
                <a:hlinkClick r:id="rId8"/>
              </a:rPr>
              <a:t>Claire </a:t>
            </a:r>
            <a:r>
              <a:rPr kumimoji="0" lang="en-US" sz="1800" b="0" i="0" u="sng" strike="noStrike" kern="0" cap="none" spc="0" normalizeH="0" baseline="0" noProof="0" dirty="0" err="1">
                <a:ln>
                  <a:noFill/>
                </a:ln>
                <a:solidFill>
                  <a:srgbClr val="0563C1"/>
                </a:solidFill>
                <a:effectLst/>
                <a:uLnTx/>
                <a:uFillTx/>
                <a:latin typeface="Calibri"/>
                <a:ea typeface="Calibri"/>
                <a:cs typeface="Calibri"/>
                <a:sym typeface="Calibri"/>
                <a:hlinkClick r:id="rId8"/>
              </a:rPr>
              <a:t>Horwell</a:t>
            </a:r>
            <a:r>
              <a:rPr kumimoji="0" lang="en-US" sz="1800" b="0" i="0" u="sng" strike="noStrike" kern="0" cap="none" spc="0" normalizeH="0" baseline="0" noProof="0" dirty="0">
                <a:ln>
                  <a:noFill/>
                </a:ln>
                <a:solidFill>
                  <a:srgbClr val="0563C1"/>
                </a:solidFill>
                <a:effectLst/>
                <a:uLnTx/>
                <a:uFillTx/>
                <a:latin typeface="Calibri"/>
                <a:ea typeface="Calibri"/>
                <a:cs typeface="Calibri"/>
                <a:sym typeface="Calibri"/>
                <a:hlinkClick r:id="rId8"/>
              </a:rPr>
              <a:t> </a:t>
            </a:r>
            <a:r>
              <a:rPr kumimoji="0" lang="en-US" sz="1800" b="0" i="0" strike="noStrike" kern="0" cap="none" spc="0" normalizeH="0" baseline="0" noProof="0" dirty="0">
                <a:ln>
                  <a:noFill/>
                </a:ln>
                <a:solidFill>
                  <a:schemeClr val="tx1"/>
                </a:solidFill>
                <a:effectLst/>
                <a:uLnTx/>
                <a:uFillTx/>
                <a:latin typeface="Calibri"/>
                <a:ea typeface="Calibri"/>
                <a:cs typeface="Calibri"/>
                <a:sym typeface="Calibri"/>
              </a:rPr>
              <a:t>(Earth Sciences)</a:t>
            </a:r>
            <a:endParaRPr lang="en-GB" sz="1200" dirty="0">
              <a:solidFill>
                <a:schemeClr val="tx1"/>
              </a:solidFill>
            </a:endParaRPr>
          </a:p>
        </p:txBody>
      </p:sp>
      <p:pic>
        <p:nvPicPr>
          <p:cNvPr id="2" name="Picture 1">
            <a:extLst>
              <a:ext uri="{FF2B5EF4-FFF2-40B4-BE49-F238E27FC236}">
                <a16:creationId xmlns:a16="http://schemas.microsoft.com/office/drawing/2014/main" id="{4176BB1C-C094-49B8-C890-81D697224C98}"/>
              </a:ext>
            </a:extLst>
          </p:cNvPr>
          <p:cNvPicPr>
            <a:picLocks noChangeAspect="1"/>
          </p:cNvPicPr>
          <p:nvPr/>
        </p:nvPicPr>
        <p:blipFill>
          <a:blip r:embed="rId9"/>
          <a:stretch>
            <a:fillRect/>
          </a:stretch>
        </p:blipFill>
        <p:spPr>
          <a:xfrm>
            <a:off x="7484524" y="4163509"/>
            <a:ext cx="4123895" cy="2598961"/>
          </a:xfrm>
          <a:prstGeom prst="rect">
            <a:avLst/>
          </a:prstGeom>
        </p:spPr>
      </p:pic>
      <p:sp>
        <p:nvSpPr>
          <p:cNvPr id="3" name="TextBox 2">
            <a:extLst>
              <a:ext uri="{FF2B5EF4-FFF2-40B4-BE49-F238E27FC236}">
                <a16:creationId xmlns:a16="http://schemas.microsoft.com/office/drawing/2014/main" id="{1B1A4D36-9560-6740-7CBC-B19EA09E45D9}"/>
              </a:ext>
            </a:extLst>
          </p:cNvPr>
          <p:cNvSpPr txBox="1"/>
          <p:nvPr/>
        </p:nvSpPr>
        <p:spPr>
          <a:xfrm>
            <a:off x="245825" y="4566152"/>
            <a:ext cx="6642049" cy="1923604"/>
          </a:xfrm>
          <a:prstGeom prst="rect">
            <a:avLst/>
          </a:prstGeom>
          <a:noFill/>
        </p:spPr>
        <p:txBody>
          <a:bodyPr wrap="square">
            <a:spAutoFit/>
          </a:bodyPr>
          <a:lstStyle/>
          <a:p>
            <a:pPr>
              <a:defRPr/>
            </a:pPr>
            <a:r>
              <a:rPr lang="en-GB" sz="2000" b="1" dirty="0">
                <a:highlight>
                  <a:srgbClr val="FFFFFF"/>
                </a:highlight>
                <a:latin typeface="Calibri" panose="020F0502020204030204" pitchFamily="34" charset="0"/>
                <a:cs typeface="Calibri" panose="020F0502020204030204" pitchFamily="34" charset="0"/>
              </a:rPr>
              <a:t>Tool innovation in children [RK2]</a:t>
            </a:r>
          </a:p>
          <a:p>
            <a:pPr>
              <a:defRPr/>
            </a:pPr>
            <a:endParaRPr lang="en-GB" sz="900" dirty="0">
              <a:highlight>
                <a:srgbClr val="FFFFFF"/>
              </a:highligh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000000"/>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sym typeface="Arial"/>
              </a:rPr>
              <a:t>You will experimentally examine the development of tool innovation by presenting a range of tasks to children. Data will be collected either in person (at a local Science Centre and/or in schools) or online.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solidFill>
                  <a:schemeClr val="dk1"/>
                </a:solidFill>
                <a:latin typeface="Calibri"/>
                <a:ea typeface="Calibri"/>
                <a:cs typeface="Calibri"/>
                <a:sym typeface="Calibri"/>
              </a:rPr>
              <a:t>Co-Supervisor:</a:t>
            </a:r>
            <a:r>
              <a:rPr lang="en-GB" sz="1800" dirty="0">
                <a:solidFill>
                  <a:schemeClr val="hlink"/>
                </a:solidFill>
                <a:latin typeface="Calibri"/>
                <a:ea typeface="Calibri"/>
                <a:cs typeface="Calibri"/>
                <a:sym typeface="Calibri"/>
              </a:rPr>
              <a:t> </a:t>
            </a:r>
            <a:r>
              <a:rPr lang="en-GB" sz="1800" dirty="0">
                <a:solidFill>
                  <a:schemeClr val="hlink"/>
                </a:solidFill>
                <a:latin typeface="Calibri"/>
                <a:ea typeface="Calibri"/>
                <a:cs typeface="Calibri"/>
                <a:sym typeface="Calibri"/>
                <a:hlinkClick r:id="rId10"/>
              </a:rPr>
              <a:t>Bruce Rawlings</a:t>
            </a:r>
            <a:r>
              <a:rPr lang="en-GB" sz="1800" dirty="0">
                <a:solidFill>
                  <a:schemeClr val="hlink"/>
                </a:solidFill>
                <a:latin typeface="Calibri"/>
                <a:ea typeface="Calibri"/>
                <a:cs typeface="Calibri"/>
                <a:sym typeface="Calibri"/>
              </a:rPr>
              <a:t>, </a:t>
            </a:r>
            <a:r>
              <a:rPr lang="en-GB" sz="1800" dirty="0">
                <a:solidFill>
                  <a:schemeClr val="hlink"/>
                </a:solidFill>
                <a:latin typeface="Calibri"/>
                <a:ea typeface="Calibri"/>
                <a:cs typeface="Calibri"/>
                <a:sym typeface="Calibri"/>
                <a:hlinkClick r:id="rId11"/>
              </a:rPr>
              <a:t>Sheina </a:t>
            </a:r>
            <a:r>
              <a:rPr lang="en-GB" sz="1800" dirty="0" err="1">
                <a:solidFill>
                  <a:schemeClr val="hlink"/>
                </a:solidFill>
                <a:latin typeface="Calibri"/>
                <a:ea typeface="Calibri"/>
                <a:cs typeface="Calibri"/>
                <a:sym typeface="Calibri"/>
                <a:hlinkClick r:id="rId11"/>
              </a:rPr>
              <a:t>Lew-Levy</a:t>
            </a:r>
            <a:r>
              <a:rPr lang="en-GB" sz="1800" dirty="0">
                <a:solidFill>
                  <a:schemeClr val="hlink"/>
                </a:solidFill>
                <a:latin typeface="Calibri"/>
                <a:ea typeface="Calibri"/>
                <a:cs typeface="Calibri"/>
                <a:sym typeface="Calibri"/>
                <a:hlinkClick r:id="rId11"/>
              </a:rPr>
              <a:t> </a:t>
            </a:r>
            <a:r>
              <a:rPr lang="en-GB" sz="1800" dirty="0">
                <a:solidFill>
                  <a:schemeClr val="tx1"/>
                </a:solidFill>
                <a:latin typeface="Calibri"/>
                <a:ea typeface="Calibri"/>
                <a:cs typeface="Calibri"/>
                <a:sym typeface="Calibri"/>
              </a:rPr>
              <a:t>(Psychology)</a:t>
            </a:r>
            <a:endParaRPr kumimoji="0" lang="en-GB" sz="18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4069034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1" name="Google Shape;451;p58" descr="Vervet with radiocollar.jpg (403×40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4030" y="975157"/>
            <a:ext cx="2236643" cy="2236644"/>
          </a:xfrm>
          <a:prstGeom prst="rect">
            <a:avLst/>
          </a:prstGeom>
          <a:noFill/>
          <a:ln>
            <a:noFill/>
          </a:ln>
        </p:spPr>
      </p:pic>
      <p:pic>
        <p:nvPicPr>
          <p:cNvPr id="452" name="Google Shape;452;p58" descr="Kenyalogy - Kenya Safari Web: Wildlife: Other mammals: Sykes monkey"/>
          <p:cNvPicPr preferRelativeResize="0"/>
          <p:nvPr/>
        </p:nvPicPr>
        <p:blipFill rotWithShape="1">
          <a:blip r:embed="rId4" cstate="email">
            <a:alphaModFix/>
            <a:extLst>
              <a:ext uri="{28A0092B-C50C-407E-A947-70E740481C1C}">
                <a14:useLocalDpi xmlns:a14="http://schemas.microsoft.com/office/drawing/2010/main"/>
              </a:ext>
            </a:extLst>
          </a:blip>
          <a:srcRect r="-7817"/>
          <a:stretch/>
        </p:blipFill>
        <p:spPr>
          <a:xfrm>
            <a:off x="144029" y="3691925"/>
            <a:ext cx="2449079" cy="2154695"/>
          </a:xfrm>
          <a:prstGeom prst="rect">
            <a:avLst/>
          </a:prstGeom>
          <a:noFill/>
          <a:ln>
            <a:noFill/>
          </a:ln>
        </p:spPr>
      </p:pic>
      <p:sp>
        <p:nvSpPr>
          <p:cNvPr id="453" name="Google Shape;453;p58"/>
          <p:cNvSpPr/>
          <p:nvPr/>
        </p:nvSpPr>
        <p:spPr>
          <a:xfrm>
            <a:off x="2578276" y="853848"/>
            <a:ext cx="9469694" cy="536413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dirty="0">
                <a:solidFill>
                  <a:schemeClr val="dk1"/>
                </a:solidFill>
                <a:latin typeface="Calibri"/>
                <a:ea typeface="Calibri"/>
                <a:cs typeface="Calibri"/>
                <a:sym typeface="Calibri"/>
              </a:rPr>
              <a:t>Rehabilitated-released monkeys and comparator wild groups in Kenya’s Coral Rag Forest – Vervets [RK3]</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Using 2 years of social network data for 3 groups of vervet monkeys (1 rehabilitated-released, 2 natural) living in human modified habitat. Questions include comparing group cohesion and the characteristics of central individuals across groups. Students may also propose additional questions of interest.</a:t>
            </a:r>
            <a:endParaRPr sz="1800" dirty="0"/>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a:p>
            <a:endParaRPr lang="en-US" sz="2000" b="1" dirty="0">
              <a:solidFill>
                <a:schemeClr val="dk1"/>
              </a:solidFill>
              <a:latin typeface="Calibri"/>
              <a:ea typeface="Calibri"/>
              <a:cs typeface="Calibri"/>
              <a:sym typeface="Calibri"/>
            </a:endParaRPr>
          </a:p>
          <a:p>
            <a:r>
              <a:rPr lang="en-US" sz="2000" b="1" dirty="0">
                <a:solidFill>
                  <a:schemeClr val="dk1"/>
                </a:solidFill>
                <a:latin typeface="Calibri"/>
                <a:ea typeface="Calibri"/>
                <a:cs typeface="Calibri"/>
                <a:sym typeface="Calibri"/>
              </a:rPr>
              <a:t>Rehabilitated-released monkeys and comparator wild groups in Kenya’s Coral Rag Forest – Sykes Monkeys [RK4]</a:t>
            </a:r>
            <a:endParaRPr lang="en-US"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As above but with 3 groups of sykes monkeys. Here, 4 released individuals integrated into a wild group so the questions may be slightly different.</a:t>
            </a:r>
            <a:endParaRPr sz="1800" dirty="0"/>
          </a:p>
          <a:p>
            <a:pPr marL="0" marR="0" lvl="0" indent="0" algn="l" rtl="0">
              <a:spcBef>
                <a:spcPts val="0"/>
              </a:spcBef>
              <a:spcAft>
                <a:spcPts val="0"/>
              </a:spcAft>
              <a:buNone/>
            </a:pPr>
            <a:endParaRPr sz="9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GB" sz="20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000" b="1" dirty="0">
                <a:solidFill>
                  <a:schemeClr val="dk1"/>
                </a:solidFill>
                <a:latin typeface="Calibri"/>
                <a:ea typeface="Calibri"/>
                <a:cs typeface="Calibri"/>
                <a:sym typeface="Calibri"/>
              </a:rPr>
              <a:t>Wildlife interactions in Kenya’s Coral Rag Forest [RK5] </a:t>
            </a:r>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Exploring wildlife interactions and sleeping site use of all vervet and sykes groups in the human modified habitat of Diani Beach.</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Co-supervisors: </a:t>
            </a:r>
            <a:r>
              <a:rPr lang="en-GB" sz="1800" u="sng" dirty="0">
                <a:solidFill>
                  <a:schemeClr val="hlink"/>
                </a:solidFill>
                <a:latin typeface="Calibri"/>
                <a:ea typeface="Calibri"/>
                <a:cs typeface="Calibri"/>
                <a:sym typeface="Calibri"/>
                <a:hlinkClick r:id="rId5"/>
              </a:rPr>
              <a:t>Russell Hill</a:t>
            </a:r>
            <a:r>
              <a:rPr lang="en-GB" sz="1800" dirty="0">
                <a:solidFill>
                  <a:schemeClr val="hlink"/>
                </a:solidFill>
                <a:latin typeface="Calibri"/>
                <a:ea typeface="Calibri"/>
                <a:cs typeface="Calibri"/>
                <a:sym typeface="Calibri"/>
              </a:rPr>
              <a:t>, </a:t>
            </a:r>
            <a:r>
              <a:rPr lang="en-GB" sz="1800" dirty="0">
                <a:solidFill>
                  <a:schemeClr val="dk1"/>
                </a:solidFill>
                <a:latin typeface="Calibri"/>
                <a:ea typeface="Calibri"/>
                <a:cs typeface="Calibri"/>
                <a:sym typeface="Calibri"/>
                <a:hlinkClick r:id="rId6"/>
              </a:rPr>
              <a:t>Andrea Donaldson </a:t>
            </a:r>
            <a:r>
              <a:rPr lang="en-GB" sz="1800" dirty="0">
                <a:solidFill>
                  <a:schemeClr val="dk1"/>
                </a:solidFill>
                <a:latin typeface="Calibri"/>
                <a:ea typeface="Calibri"/>
                <a:cs typeface="Calibri"/>
                <a:sym typeface="Calibri"/>
              </a:rPr>
              <a:t>(Anthropology)</a:t>
            </a:r>
            <a:endParaRPr sz="1800" dirty="0">
              <a:solidFill>
                <a:schemeClr val="dk1"/>
              </a:solidFill>
              <a:latin typeface="Calibri"/>
              <a:ea typeface="Calibri"/>
              <a:cs typeface="Calibri"/>
              <a:sym typeface="Calibri"/>
            </a:endParaRPr>
          </a:p>
        </p:txBody>
      </p:sp>
      <p:sp>
        <p:nvSpPr>
          <p:cNvPr id="2" name="Google Shape;147;p20">
            <a:extLst>
              <a:ext uri="{FF2B5EF4-FFF2-40B4-BE49-F238E27FC236}">
                <a16:creationId xmlns:a16="http://schemas.microsoft.com/office/drawing/2014/main" id="{C75DDEA4-7265-8D40-2608-8E83D41767CB}"/>
              </a:ext>
            </a:extLst>
          </p:cNvPr>
          <p:cNvSpPr txBox="1"/>
          <p:nvPr/>
        </p:nvSpPr>
        <p:spPr>
          <a:xfrm>
            <a:off x="420104" y="294330"/>
            <a:ext cx="2391921" cy="5512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dirty="0">
                <a:solidFill>
                  <a:srgbClr val="C00000"/>
                </a:solidFill>
                <a:latin typeface="Calibri"/>
                <a:ea typeface="Calibri"/>
                <a:cs typeface="Calibri"/>
                <a:sym typeface="Calibri"/>
                <a:hlinkClick r:id="rId7"/>
              </a:rPr>
              <a:t>Rachel Kendal</a:t>
            </a:r>
            <a:endParaRPr lang="en-GB" sz="1800" dirty="0">
              <a:solidFill>
                <a:srgbClr val="C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2" name="Google Shape;147;p20">
            <a:extLst>
              <a:ext uri="{FF2B5EF4-FFF2-40B4-BE49-F238E27FC236}">
                <a16:creationId xmlns:a16="http://schemas.microsoft.com/office/drawing/2014/main" id="{02CE835B-4F91-D686-3923-FC06B3A9B28D}"/>
              </a:ext>
            </a:extLst>
          </p:cNvPr>
          <p:cNvSpPr txBox="1"/>
          <p:nvPr/>
        </p:nvSpPr>
        <p:spPr>
          <a:xfrm>
            <a:off x="420104" y="294330"/>
            <a:ext cx="2981857" cy="5512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dirty="0">
                <a:solidFill>
                  <a:srgbClr val="C00000"/>
                </a:solidFill>
                <a:latin typeface="Calibri"/>
                <a:ea typeface="Calibri"/>
                <a:cs typeface="Calibri"/>
                <a:sym typeface="Calibri"/>
                <a:hlinkClick r:id="rId3"/>
              </a:rPr>
              <a:t>Kris “Fire” Kovarovic</a:t>
            </a:r>
            <a:endParaRPr sz="1800" dirty="0">
              <a:solidFill>
                <a:srgbClr val="C00000"/>
              </a:solidFill>
              <a:latin typeface="Calibri"/>
              <a:ea typeface="Calibri"/>
              <a:cs typeface="Calibri"/>
              <a:sym typeface="Calibri"/>
            </a:endParaRPr>
          </a:p>
        </p:txBody>
      </p:sp>
      <p:sp>
        <p:nvSpPr>
          <p:cNvPr id="3" name="Google Shape;237;p31">
            <a:extLst>
              <a:ext uri="{FF2B5EF4-FFF2-40B4-BE49-F238E27FC236}">
                <a16:creationId xmlns:a16="http://schemas.microsoft.com/office/drawing/2014/main" id="{AB22AE82-E926-66EA-B8B2-31B779AE6F76}"/>
              </a:ext>
            </a:extLst>
          </p:cNvPr>
          <p:cNvSpPr/>
          <p:nvPr/>
        </p:nvSpPr>
        <p:spPr>
          <a:xfrm>
            <a:off x="119211" y="764325"/>
            <a:ext cx="8444686" cy="32669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dirty="0">
                <a:solidFill>
                  <a:schemeClr val="dk1"/>
                </a:solidFill>
                <a:latin typeface="Calibri"/>
                <a:ea typeface="Calibri"/>
                <a:cs typeface="Calibri"/>
                <a:sym typeface="Calibri"/>
              </a:rPr>
              <a:t>Palaeoanthropology and Palaeoecology [FK1]</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10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highlight>
                  <a:srgbClr val="FFFFFF"/>
                </a:highlight>
                <a:latin typeface="Calibri"/>
                <a:ea typeface="Calibri"/>
                <a:cs typeface="Calibri"/>
                <a:sym typeface="Calibri"/>
              </a:rPr>
              <a:t>If you are interested in any aspect of mammalian palaeoecology, particularly as it relates to understanding the ecology and palaeoenvironments of Pliocene and Pleistocene hominins in Africa and Asia, please contact Dr Kovarovic. </a:t>
            </a:r>
          </a:p>
          <a:p>
            <a:pPr marL="0" marR="0" lvl="0" indent="0" algn="l" rtl="0">
              <a:spcBef>
                <a:spcPts val="0"/>
              </a:spcBef>
              <a:spcAft>
                <a:spcPts val="0"/>
              </a:spcAft>
              <a:buNone/>
            </a:pPr>
            <a:endParaRPr lang="en-GB" sz="1000" dirty="0">
              <a:solidFill>
                <a:schemeClr val="dk1"/>
              </a:solidFill>
              <a:highlight>
                <a:srgbClr val="FFFFFF"/>
              </a:highlight>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highlight>
                  <a:srgbClr val="FFFFFF"/>
                </a:highlight>
                <a:latin typeface="Calibri"/>
                <a:ea typeface="Calibri"/>
                <a:cs typeface="Calibri"/>
                <a:sym typeface="Calibri"/>
              </a:rPr>
              <a:t>I prefer to develop projects in collaboration with students, rather than offering ready-made projects from the outset. Your interests are the best place to start the discussion! Contact me so we can explore the possibilities. Note that projects could involve fieldwork or museum-based data collection, but this is not strictly necessary as there may be plenty of secondary data available in the literature or from my collaborators.  </a:t>
            </a:r>
          </a:p>
          <a:p>
            <a:pPr marL="0" marR="0" lvl="0" indent="0" algn="l" rtl="0">
              <a:spcBef>
                <a:spcPts val="0"/>
              </a:spcBef>
              <a:spcAft>
                <a:spcPts val="0"/>
              </a:spcAft>
              <a:buNone/>
            </a:pPr>
            <a:endParaRPr lang="en-GB" sz="1000" dirty="0">
              <a:solidFill>
                <a:schemeClr val="dk1"/>
              </a:solidFill>
              <a:highlight>
                <a:srgbClr val="FFFFFF"/>
              </a:highlight>
              <a:latin typeface="Calibri"/>
              <a:ea typeface="Calibri"/>
              <a:cs typeface="Calibri"/>
              <a:sym typeface="Calibri"/>
            </a:endParaRPr>
          </a:p>
        </p:txBody>
      </p:sp>
      <p:pic>
        <p:nvPicPr>
          <p:cNvPr id="4" name="Google Shape;238;p31">
            <a:extLst>
              <a:ext uri="{FF2B5EF4-FFF2-40B4-BE49-F238E27FC236}">
                <a16:creationId xmlns:a16="http://schemas.microsoft.com/office/drawing/2014/main" id="{DE1C9A66-DA42-465B-9863-A25E0BC55B79}"/>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20457" y="3756365"/>
            <a:ext cx="3705537" cy="2871342"/>
          </a:xfrm>
          <a:prstGeom prst="rect">
            <a:avLst/>
          </a:prstGeom>
          <a:noFill/>
          <a:ln>
            <a:noFill/>
          </a:ln>
        </p:spPr>
      </p:pic>
      <p:pic>
        <p:nvPicPr>
          <p:cNvPr id="5" name="Google Shape;239;p31">
            <a:extLst>
              <a:ext uri="{FF2B5EF4-FFF2-40B4-BE49-F238E27FC236}">
                <a16:creationId xmlns:a16="http://schemas.microsoft.com/office/drawing/2014/main" id="{3F86A8F5-D134-9375-3600-95BD8D793266}"/>
              </a:ext>
            </a:extLst>
          </p:cNvPr>
          <p:cNvPicPr preferRelativeResize="0"/>
          <p:nvPr/>
        </p:nvPicPr>
        <p:blipFill>
          <a:blip r:embed="rId5">
            <a:alphaModFix/>
          </a:blip>
          <a:stretch>
            <a:fillRect/>
          </a:stretch>
        </p:blipFill>
        <p:spPr>
          <a:xfrm>
            <a:off x="8864790" y="372097"/>
            <a:ext cx="2868972" cy="3570208"/>
          </a:xfrm>
          <a:prstGeom prst="rect">
            <a:avLst/>
          </a:prstGeom>
          <a:noFill/>
          <a:ln>
            <a:noFill/>
          </a:ln>
        </p:spPr>
      </p:pic>
      <p:sp>
        <p:nvSpPr>
          <p:cNvPr id="7" name="TextBox 6">
            <a:extLst>
              <a:ext uri="{FF2B5EF4-FFF2-40B4-BE49-F238E27FC236}">
                <a16:creationId xmlns:a16="http://schemas.microsoft.com/office/drawing/2014/main" id="{7202D608-7B75-7743-7A80-DA8C44A3D01E}"/>
              </a:ext>
            </a:extLst>
          </p:cNvPr>
          <p:cNvSpPr txBox="1"/>
          <p:nvPr/>
        </p:nvSpPr>
        <p:spPr>
          <a:xfrm>
            <a:off x="4145204" y="3732441"/>
            <a:ext cx="8046796" cy="3016210"/>
          </a:xfrm>
          <a:prstGeom prst="rect">
            <a:avLst/>
          </a:prstGeom>
          <a:noFill/>
        </p:spPr>
        <p:txBody>
          <a:bodyPr wrap="square">
            <a:spAutoFit/>
          </a:bodyPr>
          <a:lstStyle/>
          <a:p>
            <a:pPr marL="0" marR="0" lvl="0" indent="0" algn="l" rtl="0">
              <a:spcBef>
                <a:spcPts val="0"/>
              </a:spcBef>
              <a:spcAft>
                <a:spcPts val="0"/>
              </a:spcAft>
              <a:buNone/>
            </a:pPr>
            <a:r>
              <a:rPr lang="en-US" sz="1800" dirty="0">
                <a:solidFill>
                  <a:schemeClr val="dk1"/>
                </a:solidFill>
                <a:highlight>
                  <a:srgbClr val="FFFFFF"/>
                </a:highlight>
                <a:latin typeface="Calibri"/>
                <a:ea typeface="Calibri"/>
                <a:cs typeface="Calibri"/>
                <a:sym typeface="Calibri"/>
              </a:rPr>
              <a:t>Here are some ideas to get you thinking:</a:t>
            </a:r>
          </a:p>
          <a:p>
            <a:pPr marL="457200" lvl="0" indent="-349250" algn="l" rtl="0">
              <a:spcBef>
                <a:spcPts val="1200"/>
              </a:spcBef>
              <a:spcAft>
                <a:spcPts val="0"/>
              </a:spcAft>
              <a:buClr>
                <a:schemeClr val="dk1"/>
              </a:buClr>
              <a:buSzPts val="1900"/>
              <a:buFont typeface="Calibri"/>
              <a:buChar char="●"/>
            </a:pPr>
            <a:r>
              <a:rPr lang="en-US" sz="1800" dirty="0">
                <a:solidFill>
                  <a:schemeClr val="dk1"/>
                </a:solidFill>
                <a:highlight>
                  <a:srgbClr val="FFFFFF"/>
                </a:highlight>
                <a:latin typeface="Calibri"/>
                <a:ea typeface="Calibri"/>
                <a:cs typeface="Calibri"/>
                <a:sym typeface="Calibri"/>
              </a:rPr>
              <a:t>2D and 3D assessments of mammalian skeletal and dental morphologies (particularly, but not limited to, ungulate species) as these relate to their habitat adaptations such as locomotion and dietary </a:t>
            </a:r>
            <a:r>
              <a:rPr lang="en-US" sz="1800" dirty="0" err="1">
                <a:solidFill>
                  <a:schemeClr val="dk1"/>
                </a:solidFill>
                <a:highlight>
                  <a:srgbClr val="FFFFFF"/>
                </a:highlight>
                <a:latin typeface="Calibri"/>
                <a:ea typeface="Calibri"/>
                <a:cs typeface="Calibri"/>
                <a:sym typeface="Calibri"/>
              </a:rPr>
              <a:t>behaviours</a:t>
            </a:r>
            <a:endParaRPr lang="en-US" sz="1800" dirty="0">
              <a:solidFill>
                <a:schemeClr val="dk1"/>
              </a:solidFill>
              <a:highlight>
                <a:srgbClr val="FFFFFF"/>
              </a:highlight>
              <a:latin typeface="Calibri"/>
              <a:ea typeface="Calibri"/>
              <a:cs typeface="Calibri"/>
              <a:sym typeface="Calibri"/>
            </a:endParaRPr>
          </a:p>
          <a:p>
            <a:pPr marL="457200" lvl="0" indent="-349250" algn="l" rtl="0">
              <a:spcBef>
                <a:spcPts val="0"/>
              </a:spcBef>
              <a:spcAft>
                <a:spcPts val="0"/>
              </a:spcAft>
              <a:buClr>
                <a:schemeClr val="dk1"/>
              </a:buClr>
              <a:buSzPts val="1900"/>
              <a:buFont typeface="Calibri"/>
              <a:buChar char="●"/>
            </a:pPr>
            <a:r>
              <a:rPr lang="en-US" sz="1800" dirty="0">
                <a:solidFill>
                  <a:schemeClr val="dk1"/>
                </a:solidFill>
                <a:highlight>
                  <a:srgbClr val="FFFFFF"/>
                </a:highlight>
                <a:latin typeface="Calibri"/>
                <a:ea typeface="Calibri"/>
                <a:cs typeface="Calibri"/>
                <a:sym typeface="Calibri"/>
              </a:rPr>
              <a:t>How knowledge of these mammalian adaptations can be used to reconstruct ancient habitats (i.e. ecomorphology)</a:t>
            </a:r>
          </a:p>
          <a:p>
            <a:pPr marL="457200" lvl="0" indent="-349250" algn="l" rtl="0">
              <a:spcBef>
                <a:spcPts val="0"/>
              </a:spcBef>
              <a:spcAft>
                <a:spcPts val="0"/>
              </a:spcAft>
              <a:buClr>
                <a:schemeClr val="dk1"/>
              </a:buClr>
              <a:buSzPts val="1900"/>
              <a:buFont typeface="Calibri"/>
              <a:buChar char="●"/>
            </a:pPr>
            <a:r>
              <a:rPr lang="en-US" sz="1800" dirty="0">
                <a:solidFill>
                  <a:schemeClr val="dk1"/>
                </a:solidFill>
                <a:highlight>
                  <a:srgbClr val="FFFFFF"/>
                </a:highlight>
                <a:latin typeface="Calibri"/>
                <a:ea typeface="Calibri"/>
                <a:cs typeface="Calibri"/>
                <a:sym typeface="Calibri"/>
              </a:rPr>
              <a:t>Mammal community analyses of modern faunas or </a:t>
            </a:r>
            <a:r>
              <a:rPr lang="en-US" sz="1800" dirty="0" err="1">
                <a:solidFill>
                  <a:schemeClr val="dk1"/>
                </a:solidFill>
                <a:highlight>
                  <a:srgbClr val="FFFFFF"/>
                </a:highlight>
                <a:latin typeface="Calibri"/>
                <a:ea typeface="Calibri"/>
                <a:cs typeface="Calibri"/>
                <a:sym typeface="Calibri"/>
              </a:rPr>
              <a:t>palaeofaunas</a:t>
            </a:r>
            <a:r>
              <a:rPr lang="en-US" sz="1800" dirty="0">
                <a:solidFill>
                  <a:schemeClr val="dk1"/>
                </a:solidFill>
                <a:highlight>
                  <a:srgbClr val="FFFFFF"/>
                </a:highlight>
                <a:latin typeface="Calibri"/>
                <a:ea typeface="Calibri"/>
                <a:cs typeface="Calibri"/>
                <a:sym typeface="Calibri"/>
              </a:rPr>
              <a:t> from anywhere in the world</a:t>
            </a:r>
          </a:p>
          <a:p>
            <a:pPr marL="457200" lvl="0" indent="-349250" algn="l" rtl="0">
              <a:spcBef>
                <a:spcPts val="0"/>
              </a:spcBef>
              <a:spcAft>
                <a:spcPts val="0"/>
              </a:spcAft>
              <a:buClr>
                <a:schemeClr val="dk1"/>
              </a:buClr>
              <a:buSzPts val="1900"/>
              <a:buFont typeface="Calibri"/>
              <a:buChar char="●"/>
            </a:pPr>
            <a:r>
              <a:rPr lang="en-US" sz="1800" dirty="0">
                <a:solidFill>
                  <a:schemeClr val="dk1"/>
                </a:solidFill>
                <a:highlight>
                  <a:srgbClr val="FFFFFF"/>
                </a:highlight>
                <a:latin typeface="Calibri"/>
                <a:ea typeface="Calibri"/>
                <a:cs typeface="Calibri"/>
                <a:sym typeface="Calibri"/>
              </a:rPr>
              <a:t>Other related topics are also possible, including taphonomy and developing approaches to accounting for taphonomic biases in certain ecological settings.</a:t>
            </a:r>
          </a:p>
        </p:txBody>
      </p:sp>
    </p:spTree>
    <p:extLst>
      <p:ext uri="{BB962C8B-B14F-4D97-AF65-F5344CB8AC3E}">
        <p14:creationId xmlns:p14="http://schemas.microsoft.com/office/powerpoint/2010/main" val="1104149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p:nvPr/>
        </p:nvSpPr>
        <p:spPr>
          <a:xfrm>
            <a:off x="420104" y="294330"/>
            <a:ext cx="2391921" cy="5512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dirty="0">
                <a:solidFill>
                  <a:srgbClr val="C00000"/>
                </a:solidFill>
                <a:latin typeface="Calibri"/>
                <a:ea typeface="Calibri"/>
                <a:cs typeface="Calibri"/>
                <a:sym typeface="Calibri"/>
                <a:hlinkClick r:id="rId3"/>
              </a:rPr>
              <a:t>Ann </a:t>
            </a:r>
            <a:r>
              <a:rPr lang="en-GB" sz="2400" b="1" dirty="0" err="1">
                <a:solidFill>
                  <a:srgbClr val="C00000"/>
                </a:solidFill>
                <a:latin typeface="Calibri"/>
                <a:ea typeface="Calibri"/>
                <a:cs typeface="Calibri"/>
                <a:sym typeface="Calibri"/>
                <a:hlinkClick r:id="rId3"/>
              </a:rPr>
              <a:t>MacLarnon</a:t>
            </a:r>
            <a:endParaRPr sz="1800" dirty="0">
              <a:solidFill>
                <a:srgbClr val="C00000"/>
              </a:solidFill>
              <a:latin typeface="Calibri"/>
              <a:ea typeface="Calibri"/>
              <a:cs typeface="Calibri"/>
              <a:sym typeface="Calibri"/>
            </a:endParaRPr>
          </a:p>
        </p:txBody>
      </p:sp>
      <p:pic>
        <p:nvPicPr>
          <p:cNvPr id="2" name="Google Shape;490;p63">
            <a:extLst>
              <a:ext uri="{FF2B5EF4-FFF2-40B4-BE49-F238E27FC236}">
                <a16:creationId xmlns:a16="http://schemas.microsoft.com/office/drawing/2014/main" id="{6C6CCBAB-9C45-B6E1-A28B-C24728DE4FFD}"/>
              </a:ext>
            </a:extLst>
          </p:cNvPr>
          <p:cNvPicPr preferRelativeResize="0"/>
          <p:nvPr/>
        </p:nvPicPr>
        <p:blipFill>
          <a:blip r:embed="rId4">
            <a:alphaModFix/>
          </a:blip>
          <a:stretch>
            <a:fillRect/>
          </a:stretch>
        </p:blipFill>
        <p:spPr>
          <a:xfrm>
            <a:off x="5338916" y="2330246"/>
            <a:ext cx="4780461" cy="4058153"/>
          </a:xfrm>
          <a:prstGeom prst="rect">
            <a:avLst/>
          </a:prstGeom>
          <a:noFill/>
          <a:ln>
            <a:noFill/>
          </a:ln>
        </p:spPr>
      </p:pic>
      <p:sp>
        <p:nvSpPr>
          <p:cNvPr id="3" name="Google Shape;491;p63">
            <a:extLst>
              <a:ext uri="{FF2B5EF4-FFF2-40B4-BE49-F238E27FC236}">
                <a16:creationId xmlns:a16="http://schemas.microsoft.com/office/drawing/2014/main" id="{B1CDF4E6-EF68-D759-7C7C-63FEA3CA1222}"/>
              </a:ext>
            </a:extLst>
          </p:cNvPr>
          <p:cNvSpPr/>
          <p:nvPr/>
        </p:nvSpPr>
        <p:spPr>
          <a:xfrm>
            <a:off x="329043" y="1023570"/>
            <a:ext cx="10987885" cy="554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dirty="0">
                <a:solidFill>
                  <a:schemeClr val="dk1"/>
                </a:solidFill>
                <a:latin typeface="Calibri"/>
                <a:ea typeface="Calibri"/>
                <a:cs typeface="Calibri"/>
                <a:sym typeface="Calibri"/>
              </a:rPr>
              <a:t>Physiology and Behaviour in Primates  [AM1]</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endParaRPr sz="10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highlight>
                  <a:srgbClr val="FFFFFF"/>
                </a:highlight>
                <a:latin typeface="Calibri"/>
                <a:ea typeface="Calibri"/>
                <a:cs typeface="Calibri"/>
                <a:sym typeface="Calibri"/>
              </a:rPr>
              <a:t>If you are interested in the physiology and behaviour of primates, particularly in relation to human-primate interactions (e.g. tourism, provisioning, captivity), contact Ann </a:t>
            </a:r>
            <a:r>
              <a:rPr lang="en-GB" sz="1800" dirty="0" err="1">
                <a:solidFill>
                  <a:schemeClr val="dk1"/>
                </a:solidFill>
                <a:highlight>
                  <a:srgbClr val="FFFFFF"/>
                </a:highlight>
                <a:latin typeface="Calibri"/>
                <a:ea typeface="Calibri"/>
                <a:cs typeface="Calibri"/>
                <a:sym typeface="Calibri"/>
              </a:rPr>
              <a:t>MacLarnon</a:t>
            </a:r>
            <a:r>
              <a:rPr lang="en-GB" sz="1800" dirty="0">
                <a:solidFill>
                  <a:schemeClr val="dk1"/>
                </a:solidFill>
                <a:highlight>
                  <a:srgbClr val="FFFFFF"/>
                </a:highlight>
                <a:latin typeface="Calibri"/>
                <a:ea typeface="Calibri"/>
                <a:cs typeface="Calibri"/>
                <a:sym typeface="Calibri"/>
              </a:rPr>
              <a:t> to discuss potential projects in topics such as: </a:t>
            </a:r>
            <a:endParaRPr sz="1800" dirty="0">
              <a:solidFill>
                <a:schemeClr val="dk1"/>
              </a:solidFill>
              <a:highlight>
                <a:srgbClr val="FFFFFF"/>
              </a:highlight>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highlight>
                <a:srgbClr val="FFFFFF"/>
              </a:highlight>
              <a:latin typeface="Calibri"/>
              <a:ea typeface="Calibri"/>
              <a:cs typeface="Calibri"/>
              <a:sym typeface="Calibri"/>
            </a:endParaRPr>
          </a:p>
          <a:p>
            <a:pPr marL="457200" lvl="0" indent="-365125" algn="l" rtl="0">
              <a:lnSpc>
                <a:spcPct val="142857"/>
              </a:lnSpc>
              <a:spcBef>
                <a:spcPts val="0"/>
              </a:spcBef>
              <a:spcAft>
                <a:spcPts val="0"/>
              </a:spcAft>
              <a:buClr>
                <a:srgbClr val="000000"/>
              </a:buClr>
              <a:buSzPts val="2150"/>
              <a:buFont typeface="Calibri"/>
              <a:buChar char="●"/>
            </a:pPr>
            <a:r>
              <a:rPr lang="en-GB" sz="1800" dirty="0">
                <a:highlight>
                  <a:srgbClr val="FFFFFF"/>
                </a:highlight>
                <a:latin typeface="Calibri"/>
                <a:ea typeface="Calibri"/>
                <a:cs typeface="Calibri"/>
                <a:sym typeface="Calibri"/>
              </a:rPr>
              <a:t>Ecological physiology</a:t>
            </a:r>
            <a:endParaRPr sz="1800" dirty="0">
              <a:highlight>
                <a:srgbClr val="FFFFFF"/>
              </a:highlight>
              <a:latin typeface="Calibri"/>
              <a:ea typeface="Calibri"/>
              <a:cs typeface="Calibri"/>
              <a:sym typeface="Calibri"/>
            </a:endParaRPr>
          </a:p>
          <a:p>
            <a:pPr marL="457200" lvl="0" indent="-365125" algn="l" rtl="0">
              <a:lnSpc>
                <a:spcPct val="142857"/>
              </a:lnSpc>
              <a:spcBef>
                <a:spcPts val="0"/>
              </a:spcBef>
              <a:spcAft>
                <a:spcPts val="0"/>
              </a:spcAft>
              <a:buClr>
                <a:schemeClr val="dk1"/>
              </a:buClr>
              <a:buSzPts val="2150"/>
              <a:buFont typeface="Calibri"/>
              <a:buChar char="●"/>
            </a:pPr>
            <a:r>
              <a:rPr lang="en-GB" sz="1800" dirty="0">
                <a:highlight>
                  <a:srgbClr val="FFFFFF"/>
                </a:highlight>
                <a:latin typeface="Calibri"/>
                <a:ea typeface="Calibri"/>
                <a:cs typeface="Calibri"/>
                <a:sym typeface="Calibri"/>
              </a:rPr>
              <a:t>Non-invasive measurement of hormones</a:t>
            </a:r>
            <a:endParaRPr sz="1800" dirty="0">
              <a:highlight>
                <a:srgbClr val="FFFFFF"/>
              </a:highlight>
              <a:latin typeface="Calibri"/>
              <a:ea typeface="Calibri"/>
              <a:cs typeface="Calibri"/>
              <a:sym typeface="Calibri"/>
            </a:endParaRPr>
          </a:p>
          <a:p>
            <a:pPr marL="457200" lvl="0" indent="-365125" algn="l" rtl="0">
              <a:lnSpc>
                <a:spcPct val="142857"/>
              </a:lnSpc>
              <a:spcBef>
                <a:spcPts val="0"/>
              </a:spcBef>
              <a:spcAft>
                <a:spcPts val="0"/>
              </a:spcAft>
              <a:buClr>
                <a:srgbClr val="000000"/>
              </a:buClr>
              <a:buSzPts val="2150"/>
              <a:buFont typeface="Calibri"/>
              <a:buChar char="●"/>
            </a:pPr>
            <a:r>
              <a:rPr lang="en-GB" sz="1800" dirty="0">
                <a:highlight>
                  <a:srgbClr val="FFFFFF"/>
                </a:highlight>
                <a:latin typeface="Calibri"/>
                <a:ea typeface="Calibri"/>
                <a:cs typeface="Calibri"/>
                <a:sym typeface="Calibri"/>
              </a:rPr>
              <a:t>Behavioural endocrinology</a:t>
            </a:r>
            <a:endParaRPr sz="1800" dirty="0">
              <a:highlight>
                <a:srgbClr val="FFFFFF"/>
              </a:highlight>
              <a:latin typeface="Calibri"/>
              <a:ea typeface="Calibri"/>
              <a:cs typeface="Calibri"/>
              <a:sym typeface="Calibri"/>
            </a:endParaRPr>
          </a:p>
          <a:p>
            <a:pPr marL="457200" lvl="0" indent="-365125" algn="l" rtl="0">
              <a:lnSpc>
                <a:spcPct val="142857"/>
              </a:lnSpc>
              <a:spcBef>
                <a:spcPts val="0"/>
              </a:spcBef>
              <a:spcAft>
                <a:spcPts val="0"/>
              </a:spcAft>
              <a:buClr>
                <a:srgbClr val="000000"/>
              </a:buClr>
              <a:buSzPts val="2150"/>
              <a:buFont typeface="Calibri"/>
              <a:buChar char="●"/>
            </a:pPr>
            <a:r>
              <a:rPr lang="en-GB" sz="1800" dirty="0">
                <a:highlight>
                  <a:srgbClr val="FFFFFF"/>
                </a:highlight>
                <a:latin typeface="Calibri"/>
                <a:ea typeface="Calibri"/>
                <a:cs typeface="Calibri"/>
                <a:sym typeface="Calibri"/>
              </a:rPr>
              <a:t>Adaptation and stress </a:t>
            </a:r>
            <a:endParaRPr sz="1800" dirty="0">
              <a:highlight>
                <a:srgbClr val="FFFFFF"/>
              </a:highlight>
              <a:latin typeface="Calibri"/>
              <a:ea typeface="Calibri"/>
              <a:cs typeface="Calibri"/>
              <a:sym typeface="Calibri"/>
            </a:endParaRPr>
          </a:p>
          <a:p>
            <a:pPr marL="457200" lvl="0" indent="-365125" algn="l" rtl="0">
              <a:lnSpc>
                <a:spcPct val="142857"/>
              </a:lnSpc>
              <a:spcBef>
                <a:spcPts val="0"/>
              </a:spcBef>
              <a:spcAft>
                <a:spcPts val="0"/>
              </a:spcAft>
              <a:buClr>
                <a:srgbClr val="000000"/>
              </a:buClr>
              <a:buSzPts val="2150"/>
              <a:buFont typeface="Calibri"/>
              <a:buChar char="●"/>
            </a:pPr>
            <a:r>
              <a:rPr lang="en-GB" sz="1800" dirty="0">
                <a:highlight>
                  <a:srgbClr val="FFFFFF"/>
                </a:highlight>
                <a:latin typeface="Calibri"/>
                <a:ea typeface="Calibri"/>
                <a:cs typeface="Calibri"/>
                <a:sym typeface="Calibri"/>
              </a:rPr>
              <a:t>Sociality and stress</a:t>
            </a:r>
            <a:endParaRPr sz="1800" dirty="0">
              <a:solidFill>
                <a:srgbClr val="333333"/>
              </a:solidFill>
              <a:highlight>
                <a:srgbClr val="FFFFFF"/>
              </a:highlight>
              <a:latin typeface="Calibri"/>
              <a:ea typeface="Calibri"/>
              <a:cs typeface="Calibri"/>
              <a:sym typeface="Calibri"/>
            </a:endParaRPr>
          </a:p>
        </p:txBody>
      </p:sp>
    </p:spTree>
    <p:extLst>
      <p:ext uri="{BB962C8B-B14F-4D97-AF65-F5344CB8AC3E}">
        <p14:creationId xmlns:p14="http://schemas.microsoft.com/office/powerpoint/2010/main" val="2699633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txBox="1"/>
          <p:nvPr/>
        </p:nvSpPr>
        <p:spPr>
          <a:xfrm>
            <a:off x="91682" y="57863"/>
            <a:ext cx="9917557" cy="65006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200" b="1" dirty="0">
                <a:solidFill>
                  <a:srgbClr val="C00000"/>
                </a:solidFill>
                <a:highlight>
                  <a:srgbClr val="FFFFFF"/>
                </a:highlight>
                <a:latin typeface="Calibri"/>
                <a:ea typeface="Calibri"/>
                <a:cs typeface="Calibri"/>
                <a:sym typeface="Calibri"/>
              </a:rPr>
              <a:t>Evolutionary and Biological Anthropology @ Durham</a:t>
            </a:r>
            <a:endParaRPr sz="3200" b="1" dirty="0">
              <a:solidFill>
                <a:srgbClr val="C00000"/>
              </a:solidFill>
              <a:highlight>
                <a:srgbClr val="FFFFFF"/>
              </a:highlight>
              <a:latin typeface="Calibri"/>
              <a:ea typeface="Calibri"/>
              <a:cs typeface="Calibri"/>
              <a:sym typeface="Calibri"/>
            </a:endParaRPr>
          </a:p>
          <a:p>
            <a:pPr marL="0" lvl="0" indent="0" algn="l" rtl="0">
              <a:spcBef>
                <a:spcPts val="0"/>
              </a:spcBef>
              <a:spcAft>
                <a:spcPts val="0"/>
              </a:spcAft>
              <a:buNone/>
            </a:pPr>
            <a:endParaRPr b="1" dirty="0">
              <a:solidFill>
                <a:srgbClr val="C00000"/>
              </a:solidFill>
              <a:highlight>
                <a:srgbClr val="FFFFFF"/>
              </a:highlight>
              <a:latin typeface="Calibri"/>
              <a:ea typeface="Calibri"/>
              <a:cs typeface="Calibri"/>
              <a:sym typeface="Calibri"/>
            </a:endParaRPr>
          </a:p>
          <a:p>
            <a:pPr marL="0" lvl="0" indent="0" algn="l" rtl="0">
              <a:spcBef>
                <a:spcPts val="0"/>
              </a:spcBef>
              <a:spcAft>
                <a:spcPts val="0"/>
              </a:spcAft>
              <a:buNone/>
            </a:pPr>
            <a:r>
              <a:rPr lang="en-GB" sz="2100" dirty="0">
                <a:solidFill>
                  <a:srgbClr val="201F1E"/>
                </a:solidFill>
                <a:highlight>
                  <a:srgbClr val="FFFFFF"/>
                </a:highlight>
                <a:latin typeface="Calibri"/>
                <a:ea typeface="Calibri"/>
                <a:cs typeface="Calibri"/>
                <a:sym typeface="Calibri"/>
              </a:rPr>
              <a:t>Our research applies evolutionary theory to understanding </a:t>
            </a:r>
            <a:r>
              <a:rPr lang="en-GB" sz="2100" b="1" dirty="0">
                <a:solidFill>
                  <a:srgbClr val="201F1E"/>
                </a:solidFill>
                <a:highlight>
                  <a:srgbClr val="FFFFFF"/>
                </a:highlight>
                <a:latin typeface="Calibri"/>
                <a:ea typeface="Calibri"/>
                <a:cs typeface="Calibri"/>
                <a:sym typeface="Calibri"/>
              </a:rPr>
              <a:t>human and non-human primate behaviour, biology, ecology, and diversity</a:t>
            </a:r>
            <a:r>
              <a:rPr lang="en-GB" sz="2100" dirty="0">
                <a:solidFill>
                  <a:srgbClr val="201F1E"/>
                </a:solidFill>
                <a:highlight>
                  <a:srgbClr val="FFFFFF"/>
                </a:highlight>
                <a:latin typeface="Calibri"/>
                <a:ea typeface="Calibri"/>
                <a:cs typeface="Calibri"/>
                <a:sym typeface="Calibri"/>
              </a:rPr>
              <a:t>. We focus on three overlapping and complementary research areas: </a:t>
            </a:r>
            <a:r>
              <a:rPr lang="en-GB" sz="2100" b="1" dirty="0">
                <a:solidFill>
                  <a:srgbClr val="201F1E"/>
                </a:solidFill>
                <a:highlight>
                  <a:srgbClr val="FFFFFF"/>
                </a:highlight>
                <a:latin typeface="Calibri"/>
                <a:ea typeface="Calibri"/>
                <a:cs typeface="Calibri"/>
                <a:sym typeface="Calibri"/>
              </a:rPr>
              <a:t>cognitive and cultural evolution</a:t>
            </a:r>
            <a:r>
              <a:rPr lang="en-GB" sz="2100" dirty="0">
                <a:solidFill>
                  <a:srgbClr val="201F1E"/>
                </a:solidFill>
                <a:highlight>
                  <a:srgbClr val="FFFFFF"/>
                </a:highlight>
                <a:latin typeface="Calibri"/>
                <a:ea typeface="Calibri"/>
                <a:cs typeface="Calibri"/>
                <a:sym typeface="Calibri"/>
              </a:rPr>
              <a:t>; </a:t>
            </a:r>
            <a:r>
              <a:rPr lang="en-GB" sz="2100" b="1" dirty="0">
                <a:solidFill>
                  <a:srgbClr val="201F1E"/>
                </a:solidFill>
                <a:highlight>
                  <a:srgbClr val="FFFFFF"/>
                </a:highlight>
                <a:latin typeface="Calibri"/>
                <a:ea typeface="Calibri"/>
                <a:cs typeface="Calibri"/>
                <a:sym typeface="Calibri"/>
              </a:rPr>
              <a:t>primatology</a:t>
            </a:r>
            <a:r>
              <a:rPr lang="en-GB" sz="2100" dirty="0">
                <a:solidFill>
                  <a:srgbClr val="201F1E"/>
                </a:solidFill>
                <a:highlight>
                  <a:srgbClr val="FFFFFF"/>
                </a:highlight>
                <a:latin typeface="Calibri"/>
                <a:ea typeface="Calibri"/>
                <a:cs typeface="Calibri"/>
                <a:sym typeface="Calibri"/>
              </a:rPr>
              <a:t>; </a:t>
            </a:r>
            <a:r>
              <a:rPr lang="en-GB" sz="2100" b="1" dirty="0">
                <a:solidFill>
                  <a:srgbClr val="201F1E"/>
                </a:solidFill>
                <a:highlight>
                  <a:srgbClr val="FFFFFF"/>
                </a:highlight>
                <a:latin typeface="Calibri"/>
                <a:ea typeface="Calibri"/>
                <a:cs typeface="Calibri"/>
                <a:sym typeface="Calibri"/>
              </a:rPr>
              <a:t>human and primate evolution</a:t>
            </a:r>
            <a:r>
              <a:rPr lang="en-GB" sz="2100" dirty="0">
                <a:solidFill>
                  <a:srgbClr val="201F1E"/>
                </a:solidFill>
                <a:highlight>
                  <a:srgbClr val="FFFFFF"/>
                </a:highlight>
                <a:latin typeface="Calibri"/>
                <a:ea typeface="Calibri"/>
                <a:cs typeface="Calibri"/>
                <a:sym typeface="Calibri"/>
              </a:rPr>
              <a:t>, and</a:t>
            </a:r>
            <a:r>
              <a:rPr lang="en-GB" sz="2100" b="1" dirty="0">
                <a:solidFill>
                  <a:srgbClr val="201F1E"/>
                </a:solidFill>
                <a:highlight>
                  <a:srgbClr val="FFFFFF"/>
                </a:highlight>
                <a:latin typeface="Calibri"/>
                <a:ea typeface="Calibri"/>
                <a:cs typeface="Calibri"/>
                <a:sym typeface="Calibri"/>
              </a:rPr>
              <a:t> </a:t>
            </a:r>
            <a:r>
              <a:rPr lang="en-GB" sz="2100" dirty="0">
                <a:solidFill>
                  <a:srgbClr val="201F1E"/>
                </a:solidFill>
                <a:highlight>
                  <a:srgbClr val="FFFFFF"/>
                </a:highlight>
                <a:latin typeface="Calibri"/>
                <a:ea typeface="Calibri"/>
                <a:cs typeface="Calibri"/>
                <a:sym typeface="Calibri"/>
              </a:rPr>
              <a:t>we</a:t>
            </a:r>
            <a:r>
              <a:rPr lang="en-GB" sz="2100" b="1" dirty="0">
                <a:solidFill>
                  <a:srgbClr val="201F1E"/>
                </a:solidFill>
                <a:highlight>
                  <a:srgbClr val="FFFFFF"/>
                </a:highlight>
                <a:latin typeface="Calibri"/>
                <a:ea typeface="Calibri"/>
                <a:cs typeface="Calibri"/>
                <a:sym typeface="Calibri"/>
              </a:rPr>
              <a:t> </a:t>
            </a:r>
            <a:r>
              <a:rPr lang="en-GB" sz="2100" dirty="0">
                <a:solidFill>
                  <a:srgbClr val="201F1E"/>
                </a:solidFill>
                <a:highlight>
                  <a:srgbClr val="FFFFFF"/>
                </a:highlight>
                <a:latin typeface="Calibri"/>
                <a:ea typeface="Calibri"/>
                <a:cs typeface="Calibri"/>
                <a:sym typeface="Calibri"/>
              </a:rPr>
              <a:t>use experimental, observational, modelling and comparative methods. Many staff are active at field sites in Africa, Asia and elsewhere.</a:t>
            </a:r>
            <a:endParaRPr sz="2100" dirty="0">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None/>
            </a:pPr>
            <a:endParaRPr sz="2000" dirty="0">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None/>
            </a:pPr>
            <a:endParaRPr sz="1800" dirty="0">
              <a:solidFill>
                <a:srgbClr val="201F1E"/>
              </a:solidFill>
              <a:highlight>
                <a:srgbClr val="FFFFFF"/>
              </a:highlight>
              <a:latin typeface="Calibri"/>
              <a:ea typeface="Calibri"/>
              <a:cs typeface="Calibri"/>
              <a:sym typeface="Calibri"/>
            </a:endParaRPr>
          </a:p>
        </p:txBody>
      </p:sp>
      <p:pic>
        <p:nvPicPr>
          <p:cNvPr id="100" name="Google Shape;100;p14"/>
          <p:cNvPicPr preferRelativeResize="0"/>
          <p:nvPr/>
        </p:nvPicPr>
        <p:blipFill>
          <a:blip r:embed="rId3">
            <a:alphaModFix/>
          </a:blip>
          <a:stretch>
            <a:fillRect/>
          </a:stretch>
        </p:blipFill>
        <p:spPr>
          <a:xfrm>
            <a:off x="9715500" y="0"/>
            <a:ext cx="2476500" cy="1800225"/>
          </a:xfrm>
          <a:prstGeom prst="rect">
            <a:avLst/>
          </a:prstGeom>
          <a:noFill/>
          <a:ln>
            <a:noFill/>
          </a:ln>
        </p:spPr>
      </p:pic>
      <p:sp>
        <p:nvSpPr>
          <p:cNvPr id="101" name="Google Shape;101;p14"/>
          <p:cNvSpPr txBox="1"/>
          <p:nvPr/>
        </p:nvSpPr>
        <p:spPr>
          <a:xfrm>
            <a:off x="91682" y="2466263"/>
            <a:ext cx="12008636" cy="1687350"/>
          </a:xfrm>
          <a:prstGeom prst="rect">
            <a:avLst/>
          </a:prstGeom>
          <a:noFill/>
          <a:ln>
            <a:noFill/>
          </a:ln>
        </p:spPr>
        <p:txBody>
          <a:bodyPr spcFirstLastPara="1" wrap="square" lIns="91425" tIns="91425" rIns="91425" bIns="91425" anchor="t" anchorCtr="0">
            <a:noAutofit/>
          </a:bodyPr>
          <a:lstStyle/>
          <a:p>
            <a:pPr lvl="0"/>
            <a:r>
              <a:rPr lang="en-GB" sz="2200" dirty="0">
                <a:solidFill>
                  <a:srgbClr val="201F1E"/>
                </a:solidFill>
                <a:highlight>
                  <a:srgbClr val="FFFFFF"/>
                </a:highlight>
                <a:latin typeface="Calibri"/>
                <a:ea typeface="Calibri"/>
                <a:cs typeface="Calibri"/>
                <a:sym typeface="Calibri"/>
              </a:rPr>
              <a:t>We are a world renowned location for research in biological anthropology. Staff members include former Presidents of the </a:t>
            </a:r>
            <a:r>
              <a:rPr lang="en-GB" sz="2200" u="sng" dirty="0">
                <a:solidFill>
                  <a:schemeClr val="hlink"/>
                </a:solidFill>
                <a:highlight>
                  <a:srgbClr val="FFFFFF"/>
                </a:highlight>
                <a:latin typeface="Calibri"/>
                <a:ea typeface="Calibri"/>
                <a:cs typeface="Calibri"/>
                <a:sym typeface="Calibri"/>
                <a:hlinkClick r:id="rId4"/>
              </a:rPr>
              <a:t>Cultural Evolution Society</a:t>
            </a:r>
            <a:r>
              <a:rPr lang="en-GB" sz="2200" dirty="0">
                <a:solidFill>
                  <a:srgbClr val="201F1E"/>
                </a:solidFill>
                <a:highlight>
                  <a:srgbClr val="FFFFFF"/>
                </a:highlight>
                <a:latin typeface="Calibri"/>
                <a:ea typeface="Calibri"/>
                <a:cs typeface="Calibri"/>
                <a:sym typeface="Calibri"/>
              </a:rPr>
              <a:t> and </a:t>
            </a:r>
            <a:r>
              <a:rPr lang="en-GB" sz="2200" u="sng" dirty="0">
                <a:solidFill>
                  <a:schemeClr val="hlink"/>
                </a:solidFill>
                <a:highlight>
                  <a:srgbClr val="FFFFFF"/>
                </a:highlight>
                <a:latin typeface="Calibri"/>
                <a:ea typeface="Calibri"/>
                <a:cs typeface="Calibri"/>
                <a:sym typeface="Calibri"/>
                <a:hlinkClick r:id="rId5"/>
              </a:rPr>
              <a:t>Primate Society of Great Britain</a:t>
            </a:r>
            <a:r>
              <a:rPr lang="en-GB" sz="2200" u="sng" dirty="0">
                <a:solidFill>
                  <a:srgbClr val="201F1E"/>
                </a:solidFill>
                <a:highlight>
                  <a:srgbClr val="FFFFFF"/>
                </a:highlight>
                <a:latin typeface="Calibri"/>
                <a:ea typeface="Calibri"/>
                <a:cs typeface="Calibri"/>
                <a:sym typeface="Calibri"/>
              </a:rPr>
              <a:t> </a:t>
            </a:r>
            <a:r>
              <a:rPr lang="en-GB" sz="2200" dirty="0">
                <a:solidFill>
                  <a:srgbClr val="201F1E"/>
                </a:solidFill>
                <a:highlight>
                  <a:srgbClr val="FFFFFF"/>
                </a:highlight>
                <a:latin typeface="Calibri"/>
                <a:ea typeface="Calibri"/>
                <a:cs typeface="Calibri"/>
                <a:sym typeface="Calibri"/>
              </a:rPr>
              <a:t>and past and current editors of journals such as </a:t>
            </a:r>
            <a:r>
              <a:rPr lang="en-GB" sz="2200" i="1" u="sng" dirty="0">
                <a:solidFill>
                  <a:srgbClr val="201F1E"/>
                </a:solidFill>
                <a:highlight>
                  <a:srgbClr val="FFFFFF"/>
                </a:highlight>
                <a:latin typeface="Calibri"/>
                <a:ea typeface="Calibri"/>
                <a:cs typeface="Calibri"/>
                <a:sym typeface="Calibri"/>
                <a:hlinkClick r:id="rId6"/>
              </a:rPr>
              <a:t>Journal of Human Evolution </a:t>
            </a:r>
            <a:r>
              <a:rPr lang="en-GB" sz="2200" dirty="0">
                <a:solidFill>
                  <a:srgbClr val="201F1E"/>
                </a:solidFill>
                <a:highlight>
                  <a:srgbClr val="FFFFFF"/>
                </a:highlight>
                <a:latin typeface="Calibri"/>
                <a:ea typeface="Calibri"/>
                <a:cs typeface="Calibri"/>
                <a:sym typeface="Calibri"/>
              </a:rPr>
              <a:t>and</a:t>
            </a:r>
            <a:r>
              <a:rPr lang="en-GB" sz="2200" u="sng" dirty="0">
                <a:solidFill>
                  <a:srgbClr val="201F1E"/>
                </a:solidFill>
                <a:highlight>
                  <a:srgbClr val="FFFFFF"/>
                </a:highlight>
                <a:latin typeface="Calibri"/>
                <a:ea typeface="Calibri"/>
                <a:cs typeface="Calibri"/>
                <a:sym typeface="Calibri"/>
              </a:rPr>
              <a:t> </a:t>
            </a:r>
            <a:r>
              <a:rPr lang="en-GB" sz="2200" i="1" u="sng" dirty="0">
                <a:solidFill>
                  <a:srgbClr val="201F1E"/>
                </a:solidFill>
                <a:highlight>
                  <a:srgbClr val="FFFFFF"/>
                </a:highlight>
                <a:latin typeface="Calibri"/>
                <a:ea typeface="Calibri"/>
                <a:cs typeface="Calibri"/>
                <a:sym typeface="Calibri"/>
                <a:hlinkClick r:id="rId7"/>
              </a:rPr>
              <a:t>International Journal of Primatology</a:t>
            </a:r>
            <a:r>
              <a:rPr lang="en-GB" sz="2200" dirty="0">
                <a:solidFill>
                  <a:srgbClr val="201F1E"/>
                </a:solidFill>
                <a:highlight>
                  <a:srgbClr val="FFFFFF"/>
                </a:highlight>
                <a:latin typeface="Calibri"/>
                <a:ea typeface="Calibri"/>
                <a:cs typeface="Calibri"/>
                <a:sym typeface="Calibri"/>
              </a:rPr>
              <a:t>. We house one of the best </a:t>
            </a:r>
            <a:r>
              <a:rPr lang="en-GB" sz="2200" u="sng" dirty="0">
                <a:solidFill>
                  <a:schemeClr val="hlink"/>
                </a:solidFill>
                <a:highlight>
                  <a:srgbClr val="FFFFFF"/>
                </a:highlight>
                <a:latin typeface="Calibri"/>
                <a:ea typeface="Calibri"/>
                <a:cs typeface="Calibri"/>
                <a:sym typeface="Calibri"/>
                <a:hlinkClick r:id="rId8"/>
              </a:rPr>
              <a:t>palaeoanthropology teaching collections </a:t>
            </a:r>
            <a:r>
              <a:rPr lang="en-GB" sz="2200" dirty="0">
                <a:solidFill>
                  <a:srgbClr val="201F1E"/>
                </a:solidFill>
                <a:highlight>
                  <a:srgbClr val="FFFFFF"/>
                </a:highlight>
                <a:latin typeface="Calibri"/>
                <a:ea typeface="Calibri"/>
                <a:cs typeface="Calibri"/>
                <a:sym typeface="Calibri"/>
              </a:rPr>
              <a:t>in the UK, as well as a new </a:t>
            </a:r>
            <a:r>
              <a:rPr lang="en-GB" sz="2200" u="sng" dirty="0">
                <a:solidFill>
                  <a:schemeClr val="hlink"/>
                </a:solidFill>
                <a:highlight>
                  <a:srgbClr val="FFFFFF"/>
                </a:highlight>
                <a:latin typeface="Calibri"/>
                <a:ea typeface="Calibri"/>
                <a:cs typeface="Calibri"/>
                <a:sym typeface="Calibri"/>
                <a:hlinkClick r:id="rId8"/>
              </a:rPr>
              <a:t>endocrinology and ecology laboratory</a:t>
            </a:r>
            <a:r>
              <a:rPr lang="en-GB" sz="2200" dirty="0">
                <a:solidFill>
                  <a:srgbClr val="201F1E"/>
                </a:solidFill>
                <a:highlight>
                  <a:srgbClr val="FFFFFF"/>
                </a:highlight>
                <a:latin typeface="Calibri"/>
                <a:ea typeface="Calibri"/>
                <a:cs typeface="Calibri"/>
                <a:sym typeface="Calibri"/>
              </a:rPr>
              <a:t>.</a:t>
            </a:r>
            <a:endParaRPr sz="2200" dirty="0">
              <a:solidFill>
                <a:srgbClr val="201F1E"/>
              </a:solidFill>
              <a:highlight>
                <a:srgbClr val="FFFFFF"/>
              </a:highlight>
              <a:latin typeface="Calibri"/>
              <a:ea typeface="Calibri"/>
              <a:cs typeface="Calibri"/>
              <a:sym typeface="Calibri"/>
            </a:endParaRPr>
          </a:p>
          <a:p>
            <a:pPr marL="0" lvl="0" indent="0" algn="l" rtl="0">
              <a:spcBef>
                <a:spcPts val="0"/>
              </a:spcBef>
              <a:spcAft>
                <a:spcPts val="0"/>
              </a:spcAft>
              <a:buNone/>
            </a:pPr>
            <a:endParaRPr sz="2200" dirty="0">
              <a:solidFill>
                <a:srgbClr val="201F1E"/>
              </a:solidFill>
              <a:highlight>
                <a:srgbClr val="FFFFFF"/>
              </a:highlight>
              <a:latin typeface="Calibri"/>
              <a:ea typeface="Calibri"/>
              <a:cs typeface="Calibri"/>
              <a:sym typeface="Calibri"/>
            </a:endParaRPr>
          </a:p>
          <a:p>
            <a:pPr marL="0" lvl="0" indent="0" algn="l" rtl="0">
              <a:spcBef>
                <a:spcPts val="0"/>
              </a:spcBef>
              <a:spcAft>
                <a:spcPts val="0"/>
              </a:spcAft>
              <a:buNone/>
            </a:pPr>
            <a:endParaRPr sz="2200" dirty="0"/>
          </a:p>
        </p:txBody>
      </p:sp>
      <p:sp>
        <p:nvSpPr>
          <p:cNvPr id="102" name="Google Shape;102;p14"/>
          <p:cNvSpPr txBox="1"/>
          <p:nvPr/>
        </p:nvSpPr>
        <p:spPr>
          <a:xfrm>
            <a:off x="2163097" y="4248150"/>
            <a:ext cx="10028903" cy="254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dirty="0">
                <a:solidFill>
                  <a:srgbClr val="201F1E"/>
                </a:solidFill>
                <a:highlight>
                  <a:srgbClr val="FFFFFF"/>
                </a:highlight>
                <a:latin typeface="Calibri"/>
                <a:ea typeface="Calibri"/>
                <a:cs typeface="Calibri"/>
                <a:sym typeface="Calibri"/>
              </a:rPr>
              <a:t>Research in </a:t>
            </a:r>
            <a:r>
              <a:rPr lang="en-GB" sz="2200" b="1" dirty="0">
                <a:solidFill>
                  <a:srgbClr val="201F1E"/>
                </a:solidFill>
                <a:highlight>
                  <a:srgbClr val="FFFFFF"/>
                </a:highlight>
                <a:latin typeface="Calibri"/>
                <a:ea typeface="Calibri"/>
                <a:cs typeface="Calibri"/>
                <a:sym typeface="Calibri"/>
              </a:rPr>
              <a:t>evolutionary/biological anthropology is theoretically exciting and topical, </a:t>
            </a:r>
            <a:r>
              <a:rPr lang="en-GB" sz="2200" dirty="0">
                <a:solidFill>
                  <a:srgbClr val="201F1E"/>
                </a:solidFill>
                <a:highlight>
                  <a:srgbClr val="FFFFFF"/>
                </a:highlight>
                <a:latin typeface="Calibri"/>
                <a:ea typeface="Calibri"/>
                <a:cs typeface="Calibri"/>
                <a:sym typeface="Calibri"/>
              </a:rPr>
              <a:t>enabling us to understand what it means to be human in our rapidly changing world, including why we behave as we do and how we interact with each other and other animals.  </a:t>
            </a:r>
            <a:endParaRPr sz="2200" dirty="0">
              <a:solidFill>
                <a:srgbClr val="201F1E"/>
              </a:solidFill>
              <a:highlight>
                <a:srgbClr val="FFFFFF"/>
              </a:highlight>
              <a:latin typeface="Calibri"/>
              <a:ea typeface="Calibri"/>
              <a:cs typeface="Calibri"/>
              <a:sym typeface="Calibri"/>
            </a:endParaRPr>
          </a:p>
          <a:p>
            <a:pPr marL="0" lvl="0" indent="0" algn="l" rtl="0">
              <a:spcBef>
                <a:spcPts val="0"/>
              </a:spcBef>
              <a:spcAft>
                <a:spcPts val="0"/>
              </a:spcAft>
              <a:buNone/>
            </a:pPr>
            <a:endParaRPr sz="800" dirty="0">
              <a:solidFill>
                <a:srgbClr val="201F1E"/>
              </a:solidFill>
              <a:highlight>
                <a:srgbClr val="FFFFFF"/>
              </a:highlight>
              <a:latin typeface="Calibri"/>
              <a:ea typeface="Calibri"/>
              <a:cs typeface="Calibri"/>
              <a:sym typeface="Calibri"/>
            </a:endParaRPr>
          </a:p>
          <a:p>
            <a:pPr marL="0" lvl="0" indent="0" algn="l" rtl="0">
              <a:spcBef>
                <a:spcPts val="0"/>
              </a:spcBef>
              <a:spcAft>
                <a:spcPts val="0"/>
              </a:spcAft>
              <a:buNone/>
            </a:pPr>
            <a:r>
              <a:rPr lang="en-GB" sz="2200" dirty="0">
                <a:solidFill>
                  <a:srgbClr val="201F1E"/>
                </a:solidFill>
                <a:highlight>
                  <a:srgbClr val="FFFFFF"/>
                </a:highlight>
                <a:latin typeface="Calibri"/>
                <a:ea typeface="Calibri"/>
                <a:cs typeface="Calibri"/>
                <a:sym typeface="Calibri"/>
              </a:rPr>
              <a:t>Our research has clear </a:t>
            </a:r>
            <a:r>
              <a:rPr lang="en-GB" sz="2200" b="1" dirty="0">
                <a:solidFill>
                  <a:srgbClr val="201F1E"/>
                </a:solidFill>
                <a:highlight>
                  <a:srgbClr val="FFFFFF"/>
                </a:highlight>
                <a:latin typeface="Calibri"/>
                <a:ea typeface="Calibri"/>
                <a:cs typeface="Calibri"/>
                <a:sym typeface="Calibri"/>
              </a:rPr>
              <a:t>potential for societal benefit</a:t>
            </a:r>
            <a:r>
              <a:rPr lang="en-GB" sz="2200" dirty="0">
                <a:solidFill>
                  <a:srgbClr val="201F1E"/>
                </a:solidFill>
                <a:highlight>
                  <a:srgbClr val="FFFFFF"/>
                </a:highlight>
                <a:latin typeface="Calibri"/>
                <a:ea typeface="Calibri"/>
                <a:cs typeface="Calibri"/>
                <a:sym typeface="Calibri"/>
              </a:rPr>
              <a:t>, for example in addressing our attraction to ‘fake news’, behaviour during pandemics, and animal conservation in an increasingly interconnected and anthropogenically influenced world.</a:t>
            </a:r>
            <a:endParaRPr sz="2200" dirty="0">
              <a:solidFill>
                <a:srgbClr val="201F1E"/>
              </a:solidFill>
              <a:highlight>
                <a:srgbClr val="FFFFFF"/>
              </a:highlight>
              <a:latin typeface="Calibri"/>
              <a:ea typeface="Calibri"/>
              <a:cs typeface="Calibri"/>
              <a:sym typeface="Calibri"/>
            </a:endParaRPr>
          </a:p>
          <a:p>
            <a:pPr marL="0" lvl="0" indent="0" algn="l" rtl="0">
              <a:spcBef>
                <a:spcPts val="0"/>
              </a:spcBef>
              <a:spcAft>
                <a:spcPts val="0"/>
              </a:spcAft>
              <a:buNone/>
            </a:pPr>
            <a:endParaRPr sz="2200" dirty="0">
              <a:solidFill>
                <a:srgbClr val="201F1E"/>
              </a:solidFill>
              <a:highlight>
                <a:srgbClr val="FFFFFF"/>
              </a:highlight>
              <a:latin typeface="Calibri"/>
              <a:ea typeface="Calibri"/>
              <a:cs typeface="Calibri"/>
              <a:sym typeface="Calibri"/>
            </a:endParaRPr>
          </a:p>
          <a:p>
            <a:pPr marL="0" lvl="0" indent="0" algn="l" rtl="0">
              <a:spcBef>
                <a:spcPts val="0"/>
              </a:spcBef>
              <a:spcAft>
                <a:spcPts val="0"/>
              </a:spcAft>
              <a:buNone/>
            </a:pPr>
            <a:endParaRPr sz="2200" dirty="0">
              <a:solidFill>
                <a:srgbClr val="201F1E"/>
              </a:solidFill>
              <a:highlight>
                <a:srgbClr val="FFFFFF"/>
              </a:highlight>
              <a:latin typeface="Calibri"/>
              <a:ea typeface="Calibri"/>
              <a:cs typeface="Calibri"/>
              <a:sym typeface="Calibri"/>
            </a:endParaRPr>
          </a:p>
          <a:p>
            <a:pPr marL="0" lvl="0" indent="0" algn="l" rtl="0">
              <a:spcBef>
                <a:spcPts val="0"/>
              </a:spcBef>
              <a:spcAft>
                <a:spcPts val="0"/>
              </a:spcAft>
              <a:buNone/>
            </a:pPr>
            <a:endParaRPr sz="2200" dirty="0">
              <a:solidFill>
                <a:srgbClr val="201F1E"/>
              </a:solidFill>
              <a:highlight>
                <a:srgbClr val="FFFFFF"/>
              </a:highlight>
              <a:latin typeface="Calibri"/>
              <a:ea typeface="Calibri"/>
              <a:cs typeface="Calibri"/>
              <a:sym typeface="Calibri"/>
            </a:endParaRPr>
          </a:p>
        </p:txBody>
      </p:sp>
      <p:pic>
        <p:nvPicPr>
          <p:cNvPr id="103" name="Google Shape;103;p14"/>
          <p:cNvPicPr preferRelativeResize="0"/>
          <p:nvPr/>
        </p:nvPicPr>
        <p:blipFill>
          <a:blip r:embed="rId9">
            <a:alphaModFix/>
          </a:blip>
          <a:stretch>
            <a:fillRect/>
          </a:stretch>
        </p:blipFill>
        <p:spPr>
          <a:xfrm>
            <a:off x="22123" y="4728525"/>
            <a:ext cx="2209800" cy="20669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p:nvPr/>
        </p:nvSpPr>
        <p:spPr>
          <a:xfrm>
            <a:off x="420105" y="294330"/>
            <a:ext cx="1841314" cy="5512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dirty="0">
                <a:solidFill>
                  <a:srgbClr val="C00000"/>
                </a:solidFill>
                <a:latin typeface="Calibri"/>
                <a:ea typeface="Calibri"/>
                <a:cs typeface="Calibri"/>
                <a:sym typeface="Calibri"/>
                <a:hlinkClick r:id="rId3"/>
              </a:rPr>
              <a:t>Jo </a:t>
            </a:r>
            <a:r>
              <a:rPr lang="en-GB" sz="2400" b="1" dirty="0" err="1">
                <a:solidFill>
                  <a:srgbClr val="C00000"/>
                </a:solidFill>
                <a:latin typeface="Calibri"/>
                <a:ea typeface="Calibri"/>
                <a:cs typeface="Calibri"/>
                <a:sym typeface="Calibri"/>
                <a:hlinkClick r:id="rId3"/>
              </a:rPr>
              <a:t>Setchell</a:t>
            </a:r>
            <a:endParaRPr sz="1800" dirty="0">
              <a:solidFill>
                <a:srgbClr val="C00000"/>
              </a:solidFill>
              <a:latin typeface="Calibri"/>
              <a:ea typeface="Calibri"/>
              <a:cs typeface="Calibri"/>
              <a:sym typeface="Calibri"/>
            </a:endParaRPr>
          </a:p>
        </p:txBody>
      </p:sp>
      <p:sp>
        <p:nvSpPr>
          <p:cNvPr id="2" name="Google Shape;310;p40">
            <a:extLst>
              <a:ext uri="{FF2B5EF4-FFF2-40B4-BE49-F238E27FC236}">
                <a16:creationId xmlns:a16="http://schemas.microsoft.com/office/drawing/2014/main" id="{A2DA38C6-8127-238B-3D15-1ECDE903DA12}"/>
              </a:ext>
            </a:extLst>
          </p:cNvPr>
          <p:cNvSpPr/>
          <p:nvPr/>
        </p:nvSpPr>
        <p:spPr>
          <a:xfrm>
            <a:off x="4114904" y="961934"/>
            <a:ext cx="7746087" cy="2092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dirty="0">
                <a:solidFill>
                  <a:schemeClr val="dk1"/>
                </a:solidFill>
                <a:latin typeface="Calibri"/>
                <a:ea typeface="Calibri"/>
                <a:cs typeface="Calibri"/>
                <a:sym typeface="Calibri"/>
              </a:rPr>
              <a:t>How do images influence people’s perceptions of primates? [JS1] </a:t>
            </a:r>
            <a:endParaRPr sz="2000" dirty="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Investigate how people engage with images of primates and how that influences their perceptions of primates and their conservation status.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0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This project would be in partnership with the IUCN Primate Specialist Group Section for Human-Primate Interactions.</a:t>
            </a:r>
            <a:endParaRPr sz="1800" dirty="0"/>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p:txBody>
      </p:sp>
      <p:pic>
        <p:nvPicPr>
          <p:cNvPr id="3" name="Google Shape;311;p40" descr="A close up of a logo&#10;&#10;Description automatically generated">
            <a:extLst>
              <a:ext uri="{FF2B5EF4-FFF2-40B4-BE49-F238E27FC236}">
                <a16:creationId xmlns:a16="http://schemas.microsoft.com/office/drawing/2014/main" id="{EAA8A305-A458-A86B-7BC1-84486E7AB53D}"/>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14620" y="845574"/>
            <a:ext cx="3500284" cy="2760406"/>
          </a:xfrm>
          <a:prstGeom prst="rect">
            <a:avLst/>
          </a:prstGeom>
          <a:noFill/>
          <a:ln>
            <a:noFill/>
          </a:ln>
        </p:spPr>
      </p:pic>
      <p:pic>
        <p:nvPicPr>
          <p:cNvPr id="6" name="Picture 5">
            <a:extLst>
              <a:ext uri="{FF2B5EF4-FFF2-40B4-BE49-F238E27FC236}">
                <a16:creationId xmlns:a16="http://schemas.microsoft.com/office/drawing/2014/main" id="{F3748111-3AEC-9418-0804-4FF7C12AFC56}"/>
              </a:ext>
            </a:extLst>
          </p:cNvPr>
          <p:cNvPicPr>
            <a:picLocks noChangeAspect="1"/>
          </p:cNvPicPr>
          <p:nvPr/>
        </p:nvPicPr>
        <p:blipFill>
          <a:blip r:embed="rId5"/>
          <a:stretch>
            <a:fillRect/>
          </a:stretch>
        </p:blipFill>
        <p:spPr>
          <a:xfrm>
            <a:off x="7904926" y="2938373"/>
            <a:ext cx="2462674" cy="3694011"/>
          </a:xfrm>
          <a:prstGeom prst="rect">
            <a:avLst/>
          </a:prstGeom>
        </p:spPr>
      </p:pic>
      <p:sp>
        <p:nvSpPr>
          <p:cNvPr id="7" name="TextBox 6">
            <a:extLst>
              <a:ext uri="{FF2B5EF4-FFF2-40B4-BE49-F238E27FC236}">
                <a16:creationId xmlns:a16="http://schemas.microsoft.com/office/drawing/2014/main" id="{8208E915-3ED4-8C5B-4606-2D2F181CA8CF}"/>
              </a:ext>
            </a:extLst>
          </p:cNvPr>
          <p:cNvSpPr txBox="1"/>
          <p:nvPr/>
        </p:nvSpPr>
        <p:spPr>
          <a:xfrm>
            <a:off x="827313" y="3803266"/>
            <a:ext cx="6596041" cy="1508105"/>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Evolutionary ecology of mandrills [JS2]</a:t>
            </a:r>
          </a:p>
          <a:p>
            <a:r>
              <a:rPr lang="en-US" sz="1800" dirty="0">
                <a:latin typeface="Calibri" panose="020F0502020204030204" pitchFamily="34" charset="0"/>
                <a:cs typeface="Calibri" panose="020F0502020204030204" pitchFamily="34" charset="0"/>
              </a:rPr>
              <a:t>Jo </a:t>
            </a:r>
            <a:r>
              <a:rPr lang="en-US" sz="1800" dirty="0" err="1">
                <a:latin typeface="Calibri" panose="020F0502020204030204" pitchFamily="34" charset="0"/>
                <a:cs typeface="Calibri" panose="020F0502020204030204" pitchFamily="34" charset="0"/>
              </a:rPr>
              <a:t>Setchell</a:t>
            </a:r>
            <a:r>
              <a:rPr lang="en-US" sz="1800" dirty="0">
                <a:latin typeface="Calibri" panose="020F0502020204030204" pitchFamily="34" charset="0"/>
                <a:cs typeface="Calibri" panose="020F0502020204030204" pitchFamily="34" charset="0"/>
              </a:rPr>
              <a:t> is a world expert on the </a:t>
            </a:r>
            <a:r>
              <a:rPr lang="en-US" sz="1800" dirty="0" err="1">
                <a:latin typeface="Calibri" panose="020F0502020204030204" pitchFamily="34" charset="0"/>
                <a:cs typeface="Calibri" panose="020F0502020204030204" pitchFamily="34" charset="0"/>
              </a:rPr>
              <a:t>behavioural</a:t>
            </a:r>
            <a:r>
              <a:rPr lang="en-US" sz="1800" dirty="0">
                <a:latin typeface="Calibri" panose="020F0502020204030204" pitchFamily="34" charset="0"/>
                <a:cs typeface="Calibri" panose="020F0502020204030204" pitchFamily="34" charset="0"/>
              </a:rPr>
              <a:t> ecology and reproductive strategies of mandrills. This would involve fieldwork in Gabon for </a:t>
            </a:r>
            <a:r>
              <a:rPr lang="en-US" sz="1800" dirty="0" err="1">
                <a:latin typeface="Calibri" panose="020F0502020204030204" pitchFamily="34" charset="0"/>
                <a:cs typeface="Calibri" panose="020F0502020204030204" pitchFamily="34" charset="0"/>
              </a:rPr>
              <a:t>behavioural</a:t>
            </a:r>
            <a:r>
              <a:rPr lang="en-US" sz="1800" dirty="0">
                <a:latin typeface="Calibri" panose="020F0502020204030204" pitchFamily="34" charset="0"/>
                <a:cs typeface="Calibri" panose="020F0502020204030204" pitchFamily="34" charset="0"/>
              </a:rPr>
              <a:t> data collection. To discuss projects that build on her work, please get in touch with Jo.</a:t>
            </a:r>
          </a:p>
        </p:txBody>
      </p:sp>
    </p:spTree>
    <p:extLst>
      <p:ext uri="{BB962C8B-B14F-4D97-AF65-F5344CB8AC3E}">
        <p14:creationId xmlns:p14="http://schemas.microsoft.com/office/powerpoint/2010/main" val="4198781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p:nvPr/>
        </p:nvSpPr>
        <p:spPr>
          <a:xfrm>
            <a:off x="420105" y="294330"/>
            <a:ext cx="1841314" cy="5512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dirty="0">
                <a:solidFill>
                  <a:srgbClr val="C00000"/>
                </a:solidFill>
                <a:latin typeface="Calibri"/>
                <a:ea typeface="Calibri"/>
                <a:cs typeface="Calibri"/>
                <a:sym typeface="Calibri"/>
                <a:hlinkClick r:id="rId3"/>
              </a:rPr>
              <a:t>Jo </a:t>
            </a:r>
            <a:r>
              <a:rPr lang="en-GB" sz="2400" b="1" dirty="0" err="1">
                <a:solidFill>
                  <a:srgbClr val="C00000"/>
                </a:solidFill>
                <a:latin typeface="Calibri"/>
                <a:ea typeface="Calibri"/>
                <a:cs typeface="Calibri"/>
                <a:sym typeface="Calibri"/>
                <a:hlinkClick r:id="rId3"/>
              </a:rPr>
              <a:t>Setchell</a:t>
            </a:r>
            <a:endParaRPr sz="1800" dirty="0">
              <a:solidFill>
                <a:srgbClr val="C00000"/>
              </a:solidFill>
              <a:latin typeface="Calibri"/>
              <a:ea typeface="Calibri"/>
              <a:cs typeface="Calibri"/>
              <a:sym typeface="Calibri"/>
            </a:endParaRPr>
          </a:p>
        </p:txBody>
      </p:sp>
      <p:sp>
        <p:nvSpPr>
          <p:cNvPr id="4" name="Rectangle 3">
            <a:extLst>
              <a:ext uri="{FF2B5EF4-FFF2-40B4-BE49-F238E27FC236}">
                <a16:creationId xmlns:a16="http://schemas.microsoft.com/office/drawing/2014/main" id="{AC745741-2BB5-9D5E-5A18-D9C05125DA5D}"/>
              </a:ext>
            </a:extLst>
          </p:cNvPr>
          <p:cNvSpPr/>
          <p:nvPr/>
        </p:nvSpPr>
        <p:spPr>
          <a:xfrm>
            <a:off x="304801" y="921908"/>
            <a:ext cx="8240683" cy="1261884"/>
          </a:xfrm>
          <a:prstGeom prst="rect">
            <a:avLst/>
          </a:prstGeom>
        </p:spPr>
        <p:txBody>
          <a:bodyPr wrap="square">
            <a:spAutoFit/>
          </a:bodyPr>
          <a:lstStyle/>
          <a:p>
            <a:r>
              <a:rPr lang="en-GB" sz="2000" b="1"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Primate conservation, decolonising primatology and ethically-engaged approaches to primatology [JS3]</a:t>
            </a:r>
            <a:r>
              <a:rPr lang="en-GB" sz="20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a:t>
            </a:r>
          </a:p>
          <a:p>
            <a:r>
              <a:rPr lang="en-GB" sz="18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If you are interested in these areas, please look at </a:t>
            </a:r>
            <a:r>
              <a:rPr lang="en-GB" sz="18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Prof.</a:t>
            </a:r>
            <a:r>
              <a:rPr lang="en-GB" sz="18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Jo </a:t>
            </a:r>
            <a:r>
              <a:rPr lang="en-GB" sz="18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Setchell’s</a:t>
            </a:r>
            <a:r>
              <a:rPr lang="en-GB" sz="18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a:t>
            </a:r>
            <a:r>
              <a:rPr lang="en-GB" sz="1800" dirty="0">
                <a:solidFill>
                  <a:schemeClr val="dk1"/>
                </a:solidFill>
                <a:highlight>
                  <a:srgbClr val="FFFFFF"/>
                </a:highlight>
                <a:latin typeface="Calibri" panose="020F0502020204030204" pitchFamily="34" charset="0"/>
                <a:ea typeface="Calibri"/>
                <a:cs typeface="Calibri" panose="020F0502020204030204" pitchFamily="34" charset="0"/>
                <a:sym typeface="Calibri"/>
                <a:hlinkClick r:id="rId3"/>
              </a:rPr>
              <a:t>webpage</a:t>
            </a:r>
            <a:r>
              <a:rPr lang="en-GB" sz="18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then contact her to discuss potential projects not listed here.</a:t>
            </a:r>
            <a:endParaRPr lang="en-GB" sz="1800" dirty="0">
              <a:solidFill>
                <a:srgbClr val="333333"/>
              </a:solidFill>
              <a:highlight>
                <a:srgbClr val="FFFFFF"/>
              </a:highlight>
              <a:latin typeface="Calibri" panose="020F0502020204030204" pitchFamily="34" charset="0"/>
              <a:ea typeface="Calibri"/>
              <a:cs typeface="Calibri" panose="020F0502020204030204" pitchFamily="34" charset="0"/>
              <a:sym typeface="Calibri"/>
            </a:endParaRPr>
          </a:p>
        </p:txBody>
      </p:sp>
      <p:pic>
        <p:nvPicPr>
          <p:cNvPr id="5" name="Google Shape;446;p57" descr="Save Gabon's Primates (@Save_G_Primates) | Twitter">
            <a:extLst>
              <a:ext uri="{FF2B5EF4-FFF2-40B4-BE49-F238E27FC236}">
                <a16:creationId xmlns:a16="http://schemas.microsoft.com/office/drawing/2014/main" id="{E822FCEF-6BD7-0FE1-44AD-27FD116FB383}"/>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171783" y="530942"/>
            <a:ext cx="3923070" cy="2898058"/>
          </a:xfrm>
          <a:prstGeom prst="rect">
            <a:avLst/>
          </a:prstGeom>
          <a:noFill/>
          <a:ln>
            <a:noFill/>
          </a:ln>
        </p:spPr>
      </p:pic>
      <p:sp>
        <p:nvSpPr>
          <p:cNvPr id="8" name="Google Shape;423;p54">
            <a:extLst>
              <a:ext uri="{FF2B5EF4-FFF2-40B4-BE49-F238E27FC236}">
                <a16:creationId xmlns:a16="http://schemas.microsoft.com/office/drawing/2014/main" id="{CFEE8CC9-1DB7-F2C3-309C-66D97490E42F}"/>
              </a:ext>
            </a:extLst>
          </p:cNvPr>
          <p:cNvSpPr txBox="1"/>
          <p:nvPr/>
        </p:nvSpPr>
        <p:spPr>
          <a:xfrm>
            <a:off x="4534107" y="3819966"/>
            <a:ext cx="7560746" cy="231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000" b="1" dirty="0">
                <a:solidFill>
                  <a:schemeClr val="dk1"/>
                </a:solidFill>
                <a:highlight>
                  <a:srgbClr val="FFFFFF"/>
                </a:highlight>
                <a:latin typeface="Calibri"/>
                <a:ea typeface="Calibri"/>
                <a:cs typeface="Calibri"/>
                <a:sym typeface="Calibri"/>
              </a:rPr>
              <a:t>Primate evolutionary ecology [JS4]</a:t>
            </a:r>
          </a:p>
          <a:p>
            <a:r>
              <a:rPr lang="en-GB" sz="18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If you are interested in this area, please look at Prof. Jo </a:t>
            </a:r>
            <a:r>
              <a:rPr lang="en-GB" sz="1800" dirty="0" err="1">
                <a:solidFill>
                  <a:schemeClr val="dk1"/>
                </a:solidFill>
                <a:highlight>
                  <a:srgbClr val="FFFFFF"/>
                </a:highlight>
                <a:latin typeface="Calibri" panose="020F0502020204030204" pitchFamily="34" charset="0"/>
                <a:ea typeface="Calibri"/>
                <a:cs typeface="Calibri" panose="020F0502020204030204" pitchFamily="34" charset="0"/>
                <a:sym typeface="Calibri"/>
              </a:rPr>
              <a:t>Setchell’s</a:t>
            </a:r>
            <a:r>
              <a:rPr lang="en-GB" sz="18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a:t>
            </a:r>
            <a:r>
              <a:rPr lang="en-GB" sz="1800" dirty="0">
                <a:solidFill>
                  <a:schemeClr val="dk1"/>
                </a:solidFill>
                <a:highlight>
                  <a:srgbClr val="FFFFFF"/>
                </a:highlight>
                <a:latin typeface="Calibri" panose="020F0502020204030204" pitchFamily="34" charset="0"/>
                <a:ea typeface="Calibri"/>
                <a:cs typeface="Calibri" panose="020F0502020204030204" pitchFamily="34" charset="0"/>
                <a:sym typeface="Calibri"/>
                <a:hlinkClick r:id="rId3"/>
              </a:rPr>
              <a:t>webpage</a:t>
            </a:r>
            <a:r>
              <a:rPr lang="en-GB" sz="1800" dirty="0">
                <a:solidFill>
                  <a:schemeClr val="dk1"/>
                </a:solidFill>
                <a:highlight>
                  <a:srgbClr val="FFFFFF"/>
                </a:highlight>
                <a:latin typeface="Calibri" panose="020F0502020204030204" pitchFamily="34" charset="0"/>
                <a:ea typeface="Calibri"/>
                <a:cs typeface="Calibri" panose="020F0502020204030204" pitchFamily="34" charset="0"/>
                <a:sym typeface="Calibri"/>
              </a:rPr>
              <a:t> then contact her to discuss potential projects not listed here.</a:t>
            </a:r>
            <a:endParaRPr lang="en-GB" sz="1800" dirty="0">
              <a:solidFill>
                <a:srgbClr val="333333"/>
              </a:solidFill>
              <a:highlight>
                <a:srgbClr val="FFFFFF"/>
              </a:highlight>
              <a:latin typeface="Calibri" panose="020F0502020204030204" pitchFamily="34" charset="0"/>
              <a:ea typeface="Calibri"/>
              <a:cs typeface="Calibri" panose="020F0502020204030204" pitchFamily="34" charset="0"/>
              <a:sym typeface="Calibri"/>
            </a:endParaRPr>
          </a:p>
        </p:txBody>
      </p:sp>
      <p:pic>
        <p:nvPicPr>
          <p:cNvPr id="9" name="Google Shape;424;p54">
            <a:extLst>
              <a:ext uri="{FF2B5EF4-FFF2-40B4-BE49-F238E27FC236}">
                <a16:creationId xmlns:a16="http://schemas.microsoft.com/office/drawing/2014/main" id="{B0D7F670-1939-4156-9470-0FA7AA25C1E3}"/>
              </a:ext>
            </a:extLst>
          </p:cNvPr>
          <p:cNvPicPr preferRelativeResize="0"/>
          <p:nvPr/>
        </p:nvPicPr>
        <p:blipFill rotWithShape="1">
          <a:blip r:embed="rId5" cstate="email">
            <a:alphaModFix/>
            <a:extLst>
              <a:ext uri="{28A0092B-C50C-407E-A947-70E740481C1C}">
                <a14:useLocalDpi xmlns:a14="http://schemas.microsoft.com/office/drawing/2010/main"/>
              </a:ext>
            </a:extLst>
          </a:blip>
          <a:srcRect l="-18751"/>
          <a:stretch/>
        </p:blipFill>
        <p:spPr>
          <a:xfrm>
            <a:off x="-124986" y="3015123"/>
            <a:ext cx="4363278" cy="3318172"/>
          </a:xfrm>
          <a:prstGeom prst="rect">
            <a:avLst/>
          </a:prstGeom>
          <a:noFill/>
          <a:ln>
            <a:noFill/>
          </a:ln>
        </p:spPr>
      </p:pic>
    </p:spTree>
    <p:extLst>
      <p:ext uri="{BB962C8B-B14F-4D97-AF65-F5344CB8AC3E}">
        <p14:creationId xmlns:p14="http://schemas.microsoft.com/office/powerpoint/2010/main" val="518330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p:nvPr/>
        </p:nvSpPr>
        <p:spPr>
          <a:xfrm>
            <a:off x="390608" y="274666"/>
            <a:ext cx="1841314" cy="5512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dirty="0">
                <a:solidFill>
                  <a:srgbClr val="C00000"/>
                </a:solidFill>
                <a:latin typeface="Calibri"/>
                <a:ea typeface="Calibri"/>
                <a:cs typeface="Calibri"/>
                <a:sym typeface="Calibri"/>
                <a:hlinkClick r:id="rId3"/>
              </a:rPr>
              <a:t>Sally Street</a:t>
            </a:r>
            <a:endParaRPr sz="1800" dirty="0">
              <a:solidFill>
                <a:srgbClr val="C00000"/>
              </a:solidFill>
              <a:latin typeface="Calibri"/>
              <a:ea typeface="Calibri"/>
              <a:cs typeface="Calibri"/>
              <a:sym typeface="Calibri"/>
            </a:endParaRPr>
          </a:p>
        </p:txBody>
      </p:sp>
      <p:sp>
        <p:nvSpPr>
          <p:cNvPr id="4" name="Google Shape;312;p40">
            <a:extLst>
              <a:ext uri="{FF2B5EF4-FFF2-40B4-BE49-F238E27FC236}">
                <a16:creationId xmlns:a16="http://schemas.microsoft.com/office/drawing/2014/main" id="{AFC70178-5767-5307-A6BF-2507DF1ED5FA}"/>
              </a:ext>
            </a:extLst>
          </p:cNvPr>
          <p:cNvSpPr txBox="1"/>
          <p:nvPr/>
        </p:nvSpPr>
        <p:spPr>
          <a:xfrm>
            <a:off x="3746091" y="890880"/>
            <a:ext cx="8359237" cy="26782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i="0" u="none" strike="noStrike" cap="none" dirty="0">
                <a:solidFill>
                  <a:schemeClr val="dk1"/>
                </a:solidFill>
                <a:latin typeface="Calibri"/>
                <a:ea typeface="Calibri"/>
                <a:cs typeface="Calibri"/>
                <a:sym typeface="Calibri"/>
              </a:rPr>
              <a:t>Societal stereotypes and perceptions of animal behaviour [SS1]</a:t>
            </a:r>
            <a:endParaRPr sz="2000" dirty="0"/>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The extent to which societal stereotypes affect the perception of animal behaviour among the scientists who study them remains a controversial question.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In this project you would use interviews, surveys and/or experiments to investigate if and how societal biases affect the perception of ‘charismatic’ animal behaviours among both experts and non-experts. A particular question may be the role that gender stereotypes about ‘technical intelligence’ may play in the perception of tool use and nest-building in mammals and birds.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p:txBody>
      </p:sp>
      <p:pic>
        <p:nvPicPr>
          <p:cNvPr id="5" name="Google Shape;313;p40">
            <a:extLst>
              <a:ext uri="{FF2B5EF4-FFF2-40B4-BE49-F238E27FC236}">
                <a16:creationId xmlns:a16="http://schemas.microsoft.com/office/drawing/2014/main" id="{7089A21D-7AB0-12C5-9A88-B4D3131DDFB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08860" y="998845"/>
            <a:ext cx="3360250" cy="2265181"/>
          </a:xfrm>
          <a:prstGeom prst="rect">
            <a:avLst/>
          </a:prstGeom>
          <a:noFill/>
          <a:ln>
            <a:noFill/>
          </a:ln>
        </p:spPr>
      </p:pic>
      <p:pic>
        <p:nvPicPr>
          <p:cNvPr id="6" name="Google Shape;397;p51">
            <a:extLst>
              <a:ext uri="{FF2B5EF4-FFF2-40B4-BE49-F238E27FC236}">
                <a16:creationId xmlns:a16="http://schemas.microsoft.com/office/drawing/2014/main" id="{538B5E11-D12F-EEFD-4747-84F3E87D2D8A}"/>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428702" y="3964166"/>
            <a:ext cx="3528328" cy="2623516"/>
          </a:xfrm>
          <a:prstGeom prst="rect">
            <a:avLst/>
          </a:prstGeom>
          <a:noFill/>
          <a:ln>
            <a:noFill/>
          </a:ln>
        </p:spPr>
      </p:pic>
      <p:sp>
        <p:nvSpPr>
          <p:cNvPr id="7" name="Google Shape;398;p51">
            <a:extLst>
              <a:ext uri="{FF2B5EF4-FFF2-40B4-BE49-F238E27FC236}">
                <a16:creationId xmlns:a16="http://schemas.microsoft.com/office/drawing/2014/main" id="{BC4965BD-59DD-006B-E1A1-AC7C26E59B36}"/>
              </a:ext>
            </a:extLst>
          </p:cNvPr>
          <p:cNvSpPr txBox="1"/>
          <p:nvPr/>
        </p:nvSpPr>
        <p:spPr>
          <a:xfrm>
            <a:off x="356002" y="3742045"/>
            <a:ext cx="8072700" cy="306775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dirty="0">
                <a:solidFill>
                  <a:schemeClr val="dk1"/>
                </a:solidFill>
                <a:latin typeface="Calibri"/>
                <a:ea typeface="Calibri"/>
                <a:cs typeface="Calibri"/>
                <a:sym typeface="Calibri"/>
              </a:rPr>
              <a:t>Evolution of animal construction [SS2]</a:t>
            </a:r>
            <a:endParaRPr sz="2000" dirty="0"/>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Why some animal species have evolved to build ‘artefacts’, including nests, burrows and bowers, in such a dazzling array of different forms largely remains to be explained. The ability to construct habitats to suit our needs has played a fundamental role in the evolution of our own species, and has been instrumental in allowing us to inhabit such a wide range of environments.</a:t>
            </a:r>
            <a:endParaRPr sz="1800"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You would use phylogenetic comparative analyses to investigate possible evolutionary causes and consequences of animal construction in mammals and birds, which may shed light on the role construction has played in human evolution.</a:t>
            </a:r>
            <a:endParaRPr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0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p:nvPr/>
        </p:nvSpPr>
        <p:spPr>
          <a:xfrm>
            <a:off x="390608" y="274666"/>
            <a:ext cx="1841314" cy="5512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dirty="0">
                <a:solidFill>
                  <a:srgbClr val="C00000"/>
                </a:solidFill>
                <a:latin typeface="Calibri"/>
                <a:ea typeface="Calibri"/>
                <a:cs typeface="Calibri"/>
                <a:sym typeface="Calibri"/>
                <a:hlinkClick r:id="rId3"/>
              </a:rPr>
              <a:t>Sally Street</a:t>
            </a:r>
            <a:endParaRPr sz="1800" dirty="0">
              <a:solidFill>
                <a:srgbClr val="C00000"/>
              </a:solidFill>
              <a:latin typeface="Calibri"/>
              <a:ea typeface="Calibri"/>
              <a:cs typeface="Calibri"/>
              <a:sym typeface="Calibri"/>
            </a:endParaRPr>
          </a:p>
        </p:txBody>
      </p:sp>
      <p:sp>
        <p:nvSpPr>
          <p:cNvPr id="2" name="Google Shape;147;p20">
            <a:extLst>
              <a:ext uri="{FF2B5EF4-FFF2-40B4-BE49-F238E27FC236}">
                <a16:creationId xmlns:a16="http://schemas.microsoft.com/office/drawing/2014/main" id="{8D2988B9-4A87-A0C1-E296-30BDE511C04D}"/>
              </a:ext>
            </a:extLst>
          </p:cNvPr>
          <p:cNvSpPr txBox="1"/>
          <p:nvPr/>
        </p:nvSpPr>
        <p:spPr>
          <a:xfrm>
            <a:off x="4955457" y="1106158"/>
            <a:ext cx="6768795" cy="26030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dirty="0">
                <a:solidFill>
                  <a:schemeClr val="dk1"/>
                </a:solidFill>
                <a:latin typeface="Calibri"/>
                <a:ea typeface="Calibri"/>
                <a:cs typeface="Calibri"/>
                <a:sym typeface="Calibri"/>
              </a:rPr>
              <a:t>Cultural evolution of traditional folk music [SS3]</a:t>
            </a:r>
            <a:endParaRPr sz="2000" dirty="0"/>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The origins and diversification of traditional folk music remain under-investigated from a cultural evolutionary point of view. Traditional folk music, however, presents an ideal test case for investigating the way that common cognitive biases may shape how folk melodies change over time.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You would use experiments, phylogenetic analysis and/or secondary data analysis to test fundamental cultural evolutionary predictions applied to traditional folk music.</a:t>
            </a:r>
            <a:endParaRPr sz="1800" dirty="0">
              <a:solidFill>
                <a:schemeClr val="dk1"/>
              </a:solidFill>
              <a:latin typeface="Calibri"/>
              <a:ea typeface="Calibri"/>
              <a:cs typeface="Calibri"/>
              <a:sym typeface="Calibri"/>
            </a:endParaRPr>
          </a:p>
        </p:txBody>
      </p:sp>
      <p:pic>
        <p:nvPicPr>
          <p:cNvPr id="3" name="Google Shape;148;p20">
            <a:extLst>
              <a:ext uri="{FF2B5EF4-FFF2-40B4-BE49-F238E27FC236}">
                <a16:creationId xmlns:a16="http://schemas.microsoft.com/office/drawing/2014/main" id="{4F8D551D-55D6-3E89-4C6E-2C402095D648}"/>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91124" y="1079105"/>
            <a:ext cx="4487353" cy="3237256"/>
          </a:xfrm>
          <a:prstGeom prst="rect">
            <a:avLst/>
          </a:prstGeom>
          <a:noFill/>
          <a:ln>
            <a:noFill/>
          </a:ln>
        </p:spPr>
      </p:pic>
    </p:spTree>
    <p:extLst>
      <p:ext uri="{BB962C8B-B14F-4D97-AF65-F5344CB8AC3E}">
        <p14:creationId xmlns:p14="http://schemas.microsoft.com/office/powerpoint/2010/main" val="3483187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p:nvPr/>
        </p:nvSpPr>
        <p:spPr>
          <a:xfrm>
            <a:off x="390608" y="274666"/>
            <a:ext cx="1841314" cy="5512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dirty="0">
                <a:solidFill>
                  <a:srgbClr val="C00000"/>
                </a:solidFill>
                <a:latin typeface="Calibri"/>
                <a:ea typeface="Calibri"/>
                <a:cs typeface="Calibri"/>
                <a:sym typeface="Calibri"/>
                <a:hlinkClick r:id="rId3"/>
              </a:rPr>
              <a:t>Amanda Tan</a:t>
            </a:r>
            <a:endParaRPr sz="1800" dirty="0">
              <a:solidFill>
                <a:srgbClr val="C00000"/>
              </a:solidFill>
              <a:latin typeface="Calibri"/>
              <a:ea typeface="Calibri"/>
              <a:cs typeface="Calibri"/>
              <a:sym typeface="Calibri"/>
            </a:endParaRPr>
          </a:p>
        </p:txBody>
      </p:sp>
      <p:sp>
        <p:nvSpPr>
          <p:cNvPr id="4" name="Google Shape;149;p20">
            <a:extLst>
              <a:ext uri="{FF2B5EF4-FFF2-40B4-BE49-F238E27FC236}">
                <a16:creationId xmlns:a16="http://schemas.microsoft.com/office/drawing/2014/main" id="{1EAB670A-32DD-9A2C-EC8D-BACBB9C1C87F}"/>
              </a:ext>
            </a:extLst>
          </p:cNvPr>
          <p:cNvSpPr/>
          <p:nvPr/>
        </p:nvSpPr>
        <p:spPr>
          <a:xfrm>
            <a:off x="4381850" y="614529"/>
            <a:ext cx="7638471" cy="3165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dirty="0">
                <a:solidFill>
                  <a:schemeClr val="dk1"/>
                </a:solidFill>
                <a:latin typeface="Calibri"/>
                <a:ea typeface="Calibri"/>
                <a:cs typeface="Calibri"/>
                <a:sym typeface="Calibri"/>
              </a:rPr>
              <a:t>Cognitive biases in documenting primates [AT1]</a:t>
            </a:r>
            <a:endParaRPr sz="2000" dirty="0"/>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Cultural transmission research has demonstrated that humans are predisposed to receiving, retaining, and transmitting some types of information over others. Consequently, the extent to which information spreads and persists is often influenced by biases in human cognition rather than by the accuracy or adaptive relevance of informational content (think conspiracy theories and ‘fake news’). </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You would examine the impact of cultural transmission biases on the representation and depiction of primates in wildlife documentaries, and how the genre has evolved, identifying implications for conservation and education. </a:t>
            </a:r>
            <a:endParaRPr sz="1800" dirty="0">
              <a:solidFill>
                <a:schemeClr val="dk1"/>
              </a:solidFill>
              <a:latin typeface="Calibri"/>
              <a:ea typeface="Calibri"/>
              <a:cs typeface="Calibri"/>
              <a:sym typeface="Calibri"/>
            </a:endParaRPr>
          </a:p>
        </p:txBody>
      </p:sp>
      <p:pic>
        <p:nvPicPr>
          <p:cNvPr id="5" name="Google Shape;150;p20" descr="Image may contain: Amanda Tan, text and outdoor">
            <a:extLst>
              <a:ext uri="{FF2B5EF4-FFF2-40B4-BE49-F238E27FC236}">
                <a16:creationId xmlns:a16="http://schemas.microsoft.com/office/drawing/2014/main" id="{9A9EAF3F-4D3B-F96F-C6E7-F12AA8ADAF8B}"/>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1679" y="825910"/>
            <a:ext cx="4120486" cy="2743227"/>
          </a:xfrm>
          <a:prstGeom prst="rect">
            <a:avLst/>
          </a:prstGeom>
          <a:noFill/>
          <a:ln>
            <a:noFill/>
          </a:ln>
        </p:spPr>
      </p:pic>
      <p:sp>
        <p:nvSpPr>
          <p:cNvPr id="7" name="Google Shape;468;p60">
            <a:extLst>
              <a:ext uri="{FF2B5EF4-FFF2-40B4-BE49-F238E27FC236}">
                <a16:creationId xmlns:a16="http://schemas.microsoft.com/office/drawing/2014/main" id="{9A3007FE-0ED0-AC46-AA6E-B27CD9E3425D}"/>
              </a:ext>
            </a:extLst>
          </p:cNvPr>
          <p:cNvSpPr/>
          <p:nvPr/>
        </p:nvSpPr>
        <p:spPr>
          <a:xfrm>
            <a:off x="171679" y="3780516"/>
            <a:ext cx="8172755" cy="30871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dirty="0">
                <a:solidFill>
                  <a:schemeClr val="dk1"/>
                </a:solidFill>
                <a:latin typeface="Calibri"/>
                <a:ea typeface="Calibri"/>
                <a:cs typeface="Calibri"/>
                <a:sym typeface="Calibri"/>
              </a:rPr>
              <a:t>Applying social network and personality trait analyses to understanding human-primate interactions [AT2]</a:t>
            </a:r>
            <a:endParaRPr sz="20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7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Social networks in group-living primates influence the acquisition and transmission of a wide range of behaviour. There is also growing recognition that individual variation in personality traits further influence social networks and behavioural transmission. </a:t>
            </a:r>
            <a:r>
              <a:rPr lang="en-US" sz="1800" dirty="0">
                <a:solidFill>
                  <a:schemeClr val="dk1"/>
                </a:solidFill>
                <a:latin typeface="Calibri"/>
                <a:ea typeface="Calibri"/>
                <a:cs typeface="Calibri"/>
                <a:sym typeface="Calibri"/>
              </a:rPr>
              <a:t>In this project, you will examine how macaque social networks and individual-specific traits modulate how free-ranging macaques interact with visitors in a wildlife park. Results may provide insights for understanding and promoting human-primate coexistence in areas of sympatry. </a:t>
            </a:r>
            <a:endParaRPr sz="1600" dirty="0">
              <a:solidFill>
                <a:schemeClr val="dk1"/>
              </a:solidFill>
              <a:latin typeface="Calibri"/>
              <a:ea typeface="Calibri"/>
              <a:cs typeface="Calibri"/>
              <a:sym typeface="Calibri"/>
            </a:endParaRPr>
          </a:p>
        </p:txBody>
      </p:sp>
      <p:pic>
        <p:nvPicPr>
          <p:cNvPr id="1026" name="Picture 2" descr="Monkey Forest at Trentham | Monkey Sanctuary - Trentham Estate">
            <a:extLst>
              <a:ext uri="{FF2B5EF4-FFF2-40B4-BE49-F238E27FC236}">
                <a16:creationId xmlns:a16="http://schemas.microsoft.com/office/drawing/2014/main" id="{77335FCB-0FA7-0849-81CB-BCEDD89ADC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9069" y="4109871"/>
            <a:ext cx="3592016" cy="20115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70ABC04-0877-6142-B757-6AEFFE89D30E}"/>
              </a:ext>
            </a:extLst>
          </p:cNvPr>
          <p:cNvSpPr txBox="1"/>
          <p:nvPr/>
        </p:nvSpPr>
        <p:spPr>
          <a:xfrm>
            <a:off x="10755086" y="6121400"/>
            <a:ext cx="1436914" cy="200055"/>
          </a:xfrm>
          <a:prstGeom prst="rect">
            <a:avLst/>
          </a:prstGeom>
          <a:noFill/>
        </p:spPr>
        <p:txBody>
          <a:bodyPr wrap="square" rtlCol="0">
            <a:spAutoFit/>
          </a:bodyPr>
          <a:lstStyle/>
          <a:p>
            <a:r>
              <a:rPr lang="en-US" sz="700" dirty="0"/>
              <a:t>Credit: Trentham Monkey Forest</a:t>
            </a:r>
          </a:p>
        </p:txBody>
      </p:sp>
    </p:spTree>
    <p:extLst>
      <p:ext uri="{BB962C8B-B14F-4D97-AF65-F5344CB8AC3E}">
        <p14:creationId xmlns:p14="http://schemas.microsoft.com/office/powerpoint/2010/main" val="2016048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1" name="Google Shape;111;p15"/>
          <p:cNvSpPr txBox="1"/>
          <p:nvPr/>
        </p:nvSpPr>
        <p:spPr>
          <a:xfrm>
            <a:off x="275303" y="914400"/>
            <a:ext cx="9242323" cy="505590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dirty="0">
                <a:latin typeface="Calibri"/>
                <a:ea typeface="Calibri"/>
                <a:cs typeface="Calibri"/>
                <a:sym typeface="Calibri"/>
              </a:rPr>
              <a:t>We welcome applications from students interested in the areas below, and some staff have outlined potential projects on the following pages. You are also encouraged to </a:t>
            </a:r>
            <a:r>
              <a:rPr lang="en-GB" sz="2200" b="1" dirty="0">
                <a:latin typeface="Calibri"/>
                <a:ea typeface="Calibri"/>
                <a:cs typeface="Calibri"/>
                <a:sym typeface="Calibri"/>
              </a:rPr>
              <a:t>approach potential supervisors with your own project ideas!</a:t>
            </a:r>
          </a:p>
          <a:p>
            <a:pPr marL="0" lvl="0" indent="0" algn="l" rtl="0">
              <a:spcBef>
                <a:spcPts val="0"/>
              </a:spcBef>
              <a:spcAft>
                <a:spcPts val="0"/>
              </a:spcAft>
              <a:buNone/>
            </a:pPr>
            <a:endParaRPr lang="en-GB" sz="2200" b="1" dirty="0">
              <a:latin typeface="Calibri"/>
              <a:ea typeface="Calibri"/>
              <a:cs typeface="Calibri"/>
              <a:sym typeface="Calibri"/>
            </a:endParaRPr>
          </a:p>
          <a:p>
            <a:pPr marL="0" lvl="0" indent="0" algn="l" rtl="0">
              <a:spcBef>
                <a:spcPts val="0"/>
              </a:spcBef>
              <a:spcAft>
                <a:spcPts val="0"/>
              </a:spcAft>
              <a:buNone/>
            </a:pPr>
            <a:endParaRPr sz="500" dirty="0">
              <a:latin typeface="Calibri"/>
              <a:ea typeface="Calibri"/>
              <a:cs typeface="Calibri"/>
              <a:sym typeface="Calibri"/>
            </a:endParaRPr>
          </a:p>
          <a:p>
            <a:pPr marL="990000" lvl="3" indent="-368299" algn="l" rtl="0">
              <a:spcBef>
                <a:spcPts val="0"/>
              </a:spcBef>
              <a:spcAft>
                <a:spcPts val="0"/>
              </a:spcAft>
              <a:buSzPts val="2200"/>
              <a:buFont typeface="Calibri"/>
              <a:buChar char="●"/>
            </a:pPr>
            <a:r>
              <a:rPr lang="en-GB" sz="2200" u="sng" dirty="0">
                <a:solidFill>
                  <a:schemeClr val="hlink"/>
                </a:solidFill>
                <a:latin typeface="Calibri"/>
                <a:ea typeface="Calibri"/>
                <a:cs typeface="Calibri"/>
                <a:sym typeface="Calibri"/>
                <a:hlinkClick r:id="rId3" action="ppaction://hlinksldjump"/>
              </a:rPr>
              <a:t>Cultural evolution and social learning</a:t>
            </a:r>
            <a:endParaRPr sz="2200" dirty="0">
              <a:latin typeface="Calibri"/>
              <a:ea typeface="Calibri"/>
              <a:cs typeface="Calibri"/>
              <a:sym typeface="Calibri"/>
            </a:endParaRPr>
          </a:p>
          <a:p>
            <a:pPr marL="1828800" lvl="0" indent="0" algn="l" rtl="0">
              <a:spcBef>
                <a:spcPts val="0"/>
              </a:spcBef>
              <a:spcAft>
                <a:spcPts val="0"/>
              </a:spcAft>
              <a:buNone/>
            </a:pPr>
            <a:endParaRPr sz="1000" dirty="0">
              <a:latin typeface="Calibri"/>
              <a:ea typeface="Calibri"/>
              <a:cs typeface="Calibri"/>
              <a:sym typeface="Calibri"/>
            </a:endParaRPr>
          </a:p>
          <a:p>
            <a:pPr marL="990000" lvl="3" indent="-368299" algn="l" rtl="0">
              <a:spcBef>
                <a:spcPts val="0"/>
              </a:spcBef>
              <a:spcAft>
                <a:spcPts val="0"/>
              </a:spcAft>
              <a:buSzPts val="2200"/>
              <a:buFont typeface="Calibri"/>
              <a:buChar char="●"/>
            </a:pPr>
            <a:r>
              <a:rPr lang="en-GB" sz="2200" u="sng" dirty="0">
                <a:solidFill>
                  <a:schemeClr val="hlink"/>
                </a:solidFill>
                <a:latin typeface="Calibri"/>
                <a:ea typeface="Calibri"/>
                <a:cs typeface="Calibri"/>
                <a:sym typeface="Calibri"/>
                <a:hlinkClick r:id="rId3" action="ppaction://hlinksldjump"/>
              </a:rPr>
              <a:t>Forensic anthropology and human/hominin morphology </a:t>
            </a:r>
            <a:endParaRPr sz="2200" dirty="0">
              <a:latin typeface="Calibri"/>
              <a:ea typeface="Calibri"/>
              <a:cs typeface="Calibri"/>
              <a:sym typeface="Calibri"/>
            </a:endParaRPr>
          </a:p>
          <a:p>
            <a:pPr marL="1828800" lvl="0" indent="0" algn="l" rtl="0">
              <a:spcBef>
                <a:spcPts val="0"/>
              </a:spcBef>
              <a:spcAft>
                <a:spcPts val="0"/>
              </a:spcAft>
              <a:buNone/>
            </a:pPr>
            <a:endParaRPr sz="1000" dirty="0">
              <a:latin typeface="Calibri"/>
              <a:ea typeface="Calibri"/>
              <a:cs typeface="Calibri"/>
              <a:sym typeface="Calibri"/>
            </a:endParaRPr>
          </a:p>
          <a:p>
            <a:pPr marL="990000" lvl="3" indent="-368299" algn="l" rtl="0">
              <a:spcBef>
                <a:spcPts val="0"/>
              </a:spcBef>
              <a:spcAft>
                <a:spcPts val="0"/>
              </a:spcAft>
              <a:buSzPts val="2200"/>
              <a:buFont typeface="Calibri"/>
              <a:buChar char="●"/>
            </a:pPr>
            <a:r>
              <a:rPr lang="en-GB" sz="2200" u="sng" dirty="0">
                <a:solidFill>
                  <a:schemeClr val="hlink"/>
                </a:solidFill>
                <a:latin typeface="Calibri"/>
                <a:ea typeface="Calibri"/>
                <a:cs typeface="Calibri"/>
                <a:sym typeface="Calibri"/>
                <a:hlinkClick r:id="rId3" action="ppaction://hlinksldjump"/>
              </a:rPr>
              <a:t>Human behaviour and cognition</a:t>
            </a:r>
            <a:endParaRPr sz="2200" dirty="0">
              <a:latin typeface="Calibri"/>
              <a:ea typeface="Calibri"/>
              <a:cs typeface="Calibri"/>
              <a:sym typeface="Calibri"/>
            </a:endParaRPr>
          </a:p>
          <a:p>
            <a:pPr marL="1828800" lvl="0" indent="0" algn="l" rtl="0">
              <a:spcBef>
                <a:spcPts val="0"/>
              </a:spcBef>
              <a:spcAft>
                <a:spcPts val="0"/>
              </a:spcAft>
              <a:buNone/>
            </a:pPr>
            <a:endParaRPr sz="1000" dirty="0">
              <a:latin typeface="Calibri"/>
              <a:ea typeface="Calibri"/>
              <a:cs typeface="Calibri"/>
              <a:sym typeface="Calibri"/>
            </a:endParaRPr>
          </a:p>
          <a:p>
            <a:pPr marL="990000" lvl="3" indent="-368299" algn="l" rtl="0">
              <a:spcBef>
                <a:spcPts val="0"/>
              </a:spcBef>
              <a:spcAft>
                <a:spcPts val="0"/>
              </a:spcAft>
              <a:buSzPts val="2200"/>
              <a:buFont typeface="Calibri"/>
              <a:buChar char="●"/>
            </a:pPr>
            <a:r>
              <a:rPr lang="en-GB" sz="2200" u="sng" dirty="0">
                <a:solidFill>
                  <a:schemeClr val="hlink"/>
                </a:solidFill>
                <a:latin typeface="Calibri"/>
                <a:ea typeface="Calibri"/>
                <a:cs typeface="Calibri"/>
                <a:sym typeface="Calibri"/>
                <a:hlinkClick r:id="rId4" action="ppaction://hlinksldjump"/>
              </a:rPr>
              <a:t>Palaeoanthropology and palaeoecology</a:t>
            </a:r>
            <a:endParaRPr sz="2200" dirty="0">
              <a:latin typeface="Calibri"/>
              <a:ea typeface="Calibri"/>
              <a:cs typeface="Calibri"/>
              <a:sym typeface="Calibri"/>
            </a:endParaRPr>
          </a:p>
          <a:p>
            <a:pPr marL="1828800" lvl="0" indent="0" algn="l" rtl="0">
              <a:spcBef>
                <a:spcPts val="0"/>
              </a:spcBef>
              <a:spcAft>
                <a:spcPts val="0"/>
              </a:spcAft>
              <a:buNone/>
            </a:pPr>
            <a:endParaRPr sz="1000" dirty="0">
              <a:latin typeface="Calibri"/>
              <a:ea typeface="Calibri"/>
              <a:cs typeface="Calibri"/>
              <a:sym typeface="Calibri"/>
            </a:endParaRPr>
          </a:p>
          <a:p>
            <a:pPr marL="990000" lvl="3" indent="-368299" algn="l" rtl="0">
              <a:spcBef>
                <a:spcPts val="0"/>
              </a:spcBef>
              <a:spcAft>
                <a:spcPts val="0"/>
              </a:spcAft>
              <a:buSzPts val="2200"/>
              <a:buFont typeface="Calibri"/>
              <a:buChar char="●"/>
            </a:pPr>
            <a:r>
              <a:rPr lang="en-GB" sz="2200" u="sng" dirty="0">
                <a:solidFill>
                  <a:schemeClr val="hlink"/>
                </a:solidFill>
                <a:latin typeface="Calibri"/>
                <a:ea typeface="Calibri"/>
                <a:cs typeface="Calibri"/>
                <a:sym typeface="Calibri"/>
                <a:hlinkClick r:id="rId4" action="ppaction://hlinksldjump"/>
              </a:rPr>
              <a:t>Primate evolution, adaptation, behavioural ecology and cognition</a:t>
            </a:r>
            <a:endParaRPr sz="2200" dirty="0">
              <a:latin typeface="Calibri"/>
              <a:ea typeface="Calibri"/>
              <a:cs typeface="Calibri"/>
              <a:sym typeface="Calibri"/>
            </a:endParaRPr>
          </a:p>
          <a:p>
            <a:pPr marL="1828800" lvl="0" indent="0" algn="l" rtl="0">
              <a:spcBef>
                <a:spcPts val="0"/>
              </a:spcBef>
              <a:spcAft>
                <a:spcPts val="0"/>
              </a:spcAft>
              <a:buNone/>
            </a:pPr>
            <a:endParaRPr sz="1000" dirty="0">
              <a:latin typeface="Calibri"/>
              <a:ea typeface="Calibri"/>
              <a:cs typeface="Calibri"/>
              <a:sym typeface="Calibri"/>
            </a:endParaRPr>
          </a:p>
          <a:p>
            <a:pPr marL="990000" lvl="3" indent="-368299" algn="l" rtl="0">
              <a:spcBef>
                <a:spcPts val="0"/>
              </a:spcBef>
              <a:spcAft>
                <a:spcPts val="0"/>
              </a:spcAft>
              <a:buSzPts val="2200"/>
              <a:buFont typeface="Calibri"/>
              <a:buChar char="●"/>
            </a:pPr>
            <a:r>
              <a:rPr lang="en-GB" sz="2200" u="sng" dirty="0">
                <a:solidFill>
                  <a:schemeClr val="hlink"/>
                </a:solidFill>
                <a:latin typeface="Calibri"/>
                <a:ea typeface="Calibri"/>
                <a:cs typeface="Calibri"/>
                <a:sym typeface="Calibri"/>
                <a:hlinkClick r:id="rId4" action="ppaction://hlinksldjump"/>
              </a:rPr>
              <a:t>Primate conservation and human-primate interactions</a:t>
            </a:r>
            <a:endParaRPr sz="2200" dirty="0">
              <a:latin typeface="Calibri"/>
              <a:ea typeface="Calibri"/>
              <a:cs typeface="Calibri"/>
              <a:sym typeface="Calibri"/>
            </a:endParaRPr>
          </a:p>
          <a:p>
            <a:pPr marL="1828800" lvl="0" indent="0" algn="l" rtl="0">
              <a:spcBef>
                <a:spcPts val="0"/>
              </a:spcBef>
              <a:spcAft>
                <a:spcPts val="0"/>
              </a:spcAft>
              <a:buNone/>
            </a:pPr>
            <a:endParaRPr sz="1000" dirty="0">
              <a:latin typeface="Calibri"/>
              <a:ea typeface="Calibri"/>
              <a:cs typeface="Calibri"/>
              <a:sym typeface="Calibri"/>
            </a:endParaRPr>
          </a:p>
        </p:txBody>
      </p:sp>
      <p:sp>
        <p:nvSpPr>
          <p:cNvPr id="113" name="Google Shape;113;p15"/>
          <p:cNvSpPr txBox="1"/>
          <p:nvPr/>
        </p:nvSpPr>
        <p:spPr>
          <a:xfrm>
            <a:off x="157316" y="6093400"/>
            <a:ext cx="11838184" cy="669000"/>
          </a:xfrm>
          <a:prstGeom prst="rect">
            <a:avLst/>
          </a:prstGeom>
          <a:solidFill>
            <a:srgbClr val="F4CC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dirty="0">
                <a:latin typeface="Calibri"/>
                <a:ea typeface="Calibri"/>
                <a:cs typeface="Calibri"/>
                <a:sym typeface="Calibri"/>
              </a:rPr>
              <a:t>Also see info on        </a:t>
            </a:r>
            <a:r>
              <a:rPr lang="en-GB" sz="2200" u="sng" dirty="0">
                <a:solidFill>
                  <a:schemeClr val="hlink"/>
                </a:solidFill>
                <a:latin typeface="Calibri"/>
                <a:ea typeface="Calibri"/>
                <a:cs typeface="Calibri"/>
                <a:sym typeface="Calibri"/>
                <a:hlinkClick r:id="rId5" action="ppaction://hlinksldjump"/>
              </a:rPr>
              <a:t>Why do an MSc by research</a:t>
            </a:r>
            <a:r>
              <a:rPr lang="en-GB" sz="2200" dirty="0">
                <a:latin typeface="Calibri"/>
                <a:ea typeface="Calibri"/>
                <a:cs typeface="Calibri"/>
                <a:sym typeface="Calibri"/>
              </a:rPr>
              <a:t>           </a:t>
            </a:r>
            <a:r>
              <a:rPr lang="en-GB" sz="2200" u="sng" dirty="0">
                <a:solidFill>
                  <a:schemeClr val="hlink"/>
                </a:solidFill>
                <a:latin typeface="Calibri"/>
                <a:ea typeface="Calibri"/>
                <a:cs typeface="Calibri"/>
                <a:sym typeface="Calibri"/>
                <a:hlinkClick r:id="rId6" action="ppaction://hlinksldjump"/>
              </a:rPr>
              <a:t>Why study @ Durham</a:t>
            </a:r>
            <a:r>
              <a:rPr lang="en-GB" sz="2200" dirty="0">
                <a:latin typeface="Calibri"/>
                <a:ea typeface="Calibri"/>
                <a:cs typeface="Calibri"/>
                <a:sym typeface="Calibri"/>
              </a:rPr>
              <a:t>            </a:t>
            </a:r>
            <a:r>
              <a:rPr lang="en-GB" sz="2200" u="sng" dirty="0">
                <a:solidFill>
                  <a:schemeClr val="hlink"/>
                </a:solidFill>
                <a:latin typeface="Calibri"/>
                <a:ea typeface="Calibri"/>
                <a:cs typeface="Calibri"/>
                <a:sym typeface="Calibri"/>
                <a:hlinkClick r:id="rId7" action="ppaction://hlinksldjump"/>
              </a:rPr>
              <a:t>Application Process</a:t>
            </a:r>
            <a:endParaRPr sz="2200" dirty="0">
              <a:latin typeface="Calibri"/>
              <a:ea typeface="Calibri"/>
              <a:cs typeface="Calibri"/>
              <a:sym typeface="Calibri"/>
            </a:endParaRPr>
          </a:p>
        </p:txBody>
      </p:sp>
      <p:pic>
        <p:nvPicPr>
          <p:cNvPr id="2" name="Google Shape;100;p14">
            <a:extLst>
              <a:ext uri="{FF2B5EF4-FFF2-40B4-BE49-F238E27FC236}">
                <a16:creationId xmlns:a16="http://schemas.microsoft.com/office/drawing/2014/main" id="{38855E99-A81B-BE30-C102-3A7A9B7092BC}"/>
              </a:ext>
            </a:extLst>
          </p:cNvPr>
          <p:cNvPicPr preferRelativeResize="0"/>
          <p:nvPr/>
        </p:nvPicPr>
        <p:blipFill>
          <a:blip r:embed="rId8">
            <a:alphaModFix/>
          </a:blip>
          <a:stretch>
            <a:fillRect/>
          </a:stretch>
        </p:blipFill>
        <p:spPr>
          <a:xfrm>
            <a:off x="9715500" y="0"/>
            <a:ext cx="2476500" cy="1800225"/>
          </a:xfrm>
          <a:prstGeom prst="rect">
            <a:avLst/>
          </a:prstGeom>
          <a:noFill/>
          <a:ln>
            <a:noFill/>
          </a:ln>
        </p:spPr>
      </p:pic>
      <p:sp>
        <p:nvSpPr>
          <p:cNvPr id="3" name="Google Shape;99;p14">
            <a:extLst>
              <a:ext uri="{FF2B5EF4-FFF2-40B4-BE49-F238E27FC236}">
                <a16:creationId xmlns:a16="http://schemas.microsoft.com/office/drawing/2014/main" id="{F5F1BF8D-3B4F-7351-778E-925AEC3EE8E4}"/>
              </a:ext>
            </a:extLst>
          </p:cNvPr>
          <p:cNvSpPr txBox="1"/>
          <p:nvPr/>
        </p:nvSpPr>
        <p:spPr>
          <a:xfrm>
            <a:off x="91682" y="57863"/>
            <a:ext cx="9917557" cy="65006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200" b="1" dirty="0">
                <a:solidFill>
                  <a:srgbClr val="C00000"/>
                </a:solidFill>
                <a:highlight>
                  <a:srgbClr val="FFFFFF"/>
                </a:highlight>
                <a:latin typeface="Calibri"/>
                <a:ea typeface="Calibri"/>
                <a:cs typeface="Calibri"/>
                <a:sym typeface="Calibri"/>
              </a:rPr>
              <a:t>Evolutionary and Biological Anthropology @ Durham</a:t>
            </a:r>
            <a:endParaRPr sz="2000" dirty="0">
              <a:solidFill>
                <a:srgbClr val="333333"/>
              </a:solidFill>
              <a:highlight>
                <a:srgbClr val="FFFFFF"/>
              </a:highlight>
              <a:latin typeface="Calibri"/>
              <a:ea typeface="Calibri"/>
              <a:cs typeface="Calibri"/>
              <a:sym typeface="Calibri"/>
            </a:endParaRPr>
          </a:p>
          <a:p>
            <a:pPr marL="0" lvl="0" indent="0" algn="l" rtl="0">
              <a:spcBef>
                <a:spcPts val="0"/>
              </a:spcBef>
              <a:spcAft>
                <a:spcPts val="0"/>
              </a:spcAft>
              <a:buNone/>
            </a:pPr>
            <a:endParaRPr sz="1800" dirty="0">
              <a:solidFill>
                <a:srgbClr val="201F1E"/>
              </a:solidFill>
              <a:highlight>
                <a:srgbClr val="FFFFFF"/>
              </a:highlight>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6"/>
          <p:cNvSpPr txBox="1"/>
          <p:nvPr/>
        </p:nvSpPr>
        <p:spPr>
          <a:xfrm>
            <a:off x="71400" y="127819"/>
            <a:ext cx="12049200" cy="642147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200" b="1" dirty="0">
                <a:solidFill>
                  <a:srgbClr val="C00000"/>
                </a:solidFill>
                <a:highlight>
                  <a:srgbClr val="FFFFFF"/>
                </a:highlight>
                <a:latin typeface="Calibri"/>
                <a:ea typeface="Calibri"/>
                <a:cs typeface="Calibri"/>
                <a:sym typeface="Calibri"/>
              </a:rPr>
              <a:t>Why do a 12 month Masters (MSc) by Research @ Durham?</a:t>
            </a:r>
          </a:p>
          <a:p>
            <a:pPr marL="0" lvl="0" indent="0" algn="l" rtl="0">
              <a:spcBef>
                <a:spcPts val="0"/>
              </a:spcBef>
              <a:spcAft>
                <a:spcPts val="0"/>
              </a:spcAft>
              <a:buNone/>
            </a:pPr>
            <a:endParaRPr sz="1000" b="1" dirty="0">
              <a:solidFill>
                <a:srgbClr val="C00000"/>
              </a:solidFill>
              <a:highlight>
                <a:srgbClr val="FFFFFF"/>
              </a:highlight>
              <a:latin typeface="Calibri"/>
              <a:ea typeface="Calibri"/>
              <a:cs typeface="Calibri"/>
              <a:sym typeface="Calibri"/>
            </a:endParaRPr>
          </a:p>
          <a:p>
            <a:pPr marL="457200" lvl="0" indent="-355600" algn="l" rtl="0">
              <a:spcBef>
                <a:spcPts val="0"/>
              </a:spcBef>
              <a:spcAft>
                <a:spcPts val="0"/>
              </a:spcAft>
              <a:buClr>
                <a:srgbClr val="201F1E"/>
              </a:buClr>
              <a:buSzPts val="2000"/>
              <a:buFont typeface="Calibri"/>
              <a:buChar char="●"/>
            </a:pPr>
            <a:r>
              <a:rPr lang="en-GB" sz="2200" b="1" dirty="0">
                <a:solidFill>
                  <a:srgbClr val="201F1E"/>
                </a:solidFill>
                <a:highlight>
                  <a:srgbClr val="FFFFFF"/>
                </a:highlight>
                <a:latin typeface="Calibri"/>
                <a:ea typeface="Calibri"/>
                <a:cs typeface="Calibri"/>
                <a:sym typeface="Calibri"/>
              </a:rPr>
              <a:t>Flexibility - October, January, or April start dates</a:t>
            </a:r>
            <a:r>
              <a:rPr lang="en-GB" sz="2200" dirty="0">
                <a:solidFill>
                  <a:srgbClr val="201F1E"/>
                </a:solidFill>
                <a:highlight>
                  <a:srgbClr val="FFFFFF"/>
                </a:highlight>
                <a:latin typeface="Calibri"/>
                <a:ea typeface="Calibri"/>
                <a:cs typeface="Calibri"/>
                <a:sym typeface="Calibri"/>
              </a:rPr>
              <a:t> and possibility of </a:t>
            </a:r>
            <a:r>
              <a:rPr lang="en-GB" sz="2200" b="1" dirty="0">
                <a:solidFill>
                  <a:srgbClr val="201F1E"/>
                </a:solidFill>
                <a:highlight>
                  <a:srgbClr val="FFFFFF"/>
                </a:highlight>
                <a:latin typeface="Calibri"/>
                <a:ea typeface="Calibri"/>
                <a:cs typeface="Calibri"/>
                <a:sym typeface="Calibri"/>
              </a:rPr>
              <a:t>part-time </a:t>
            </a:r>
            <a:r>
              <a:rPr lang="en-GB" sz="2200" dirty="0">
                <a:solidFill>
                  <a:srgbClr val="201F1E"/>
                </a:solidFill>
                <a:highlight>
                  <a:srgbClr val="FFFFFF"/>
                </a:highlight>
                <a:latin typeface="Calibri"/>
                <a:ea typeface="Calibri"/>
                <a:cs typeface="Calibri"/>
                <a:sym typeface="Calibri"/>
              </a:rPr>
              <a:t>(UK only) and </a:t>
            </a:r>
            <a:r>
              <a:rPr lang="en-GB" sz="2200" b="1" dirty="0">
                <a:solidFill>
                  <a:srgbClr val="201F1E"/>
                </a:solidFill>
                <a:highlight>
                  <a:srgbClr val="FFFFFF"/>
                </a:highlight>
                <a:latin typeface="Calibri"/>
                <a:ea typeface="Calibri"/>
                <a:cs typeface="Calibri"/>
                <a:sym typeface="Calibri"/>
              </a:rPr>
              <a:t>remote </a:t>
            </a:r>
            <a:r>
              <a:rPr lang="en-GB" sz="2200" dirty="0">
                <a:solidFill>
                  <a:srgbClr val="201F1E"/>
                </a:solidFill>
                <a:highlight>
                  <a:srgbClr val="FFFFFF"/>
                </a:highlight>
                <a:latin typeface="Calibri"/>
                <a:ea typeface="Calibri"/>
                <a:cs typeface="Calibri"/>
                <a:sym typeface="Calibri"/>
              </a:rPr>
              <a:t>study.</a:t>
            </a:r>
          </a:p>
          <a:p>
            <a:pPr marL="457200" lvl="0" indent="-355600" algn="l" rtl="0">
              <a:spcBef>
                <a:spcPts val="0"/>
              </a:spcBef>
              <a:spcAft>
                <a:spcPts val="0"/>
              </a:spcAft>
              <a:buClr>
                <a:srgbClr val="201F1E"/>
              </a:buClr>
              <a:buSzPts val="2000"/>
              <a:buFont typeface="Calibri"/>
              <a:buChar char="●"/>
            </a:pPr>
            <a:endParaRPr sz="900" dirty="0">
              <a:solidFill>
                <a:srgbClr val="201F1E"/>
              </a:solidFill>
              <a:highlight>
                <a:srgbClr val="FFFFFF"/>
              </a:highlight>
              <a:latin typeface="Calibri"/>
              <a:ea typeface="Calibri"/>
              <a:cs typeface="Calibri"/>
              <a:sym typeface="Calibri"/>
            </a:endParaRPr>
          </a:p>
          <a:p>
            <a:pPr marL="457200" lvl="0" indent="-355600" algn="l" rtl="0">
              <a:spcBef>
                <a:spcPts val="0"/>
              </a:spcBef>
              <a:spcAft>
                <a:spcPts val="0"/>
              </a:spcAft>
              <a:buClr>
                <a:srgbClr val="201F1E"/>
              </a:buClr>
              <a:buSzPts val="2000"/>
              <a:buFont typeface="Calibri"/>
              <a:buChar char="●"/>
            </a:pPr>
            <a:r>
              <a:rPr lang="en-GB" sz="2200" dirty="0">
                <a:solidFill>
                  <a:srgbClr val="201F1E"/>
                </a:solidFill>
                <a:highlight>
                  <a:srgbClr val="FFFFFF"/>
                </a:highlight>
                <a:latin typeface="Calibri"/>
                <a:ea typeface="Calibri"/>
                <a:cs typeface="Calibri"/>
                <a:sym typeface="Calibri"/>
              </a:rPr>
              <a:t>Participation in a </a:t>
            </a:r>
            <a:r>
              <a:rPr lang="en-GB" sz="2200" b="1" dirty="0">
                <a:solidFill>
                  <a:srgbClr val="201F1E"/>
                </a:solidFill>
                <a:highlight>
                  <a:srgbClr val="FFFFFF"/>
                </a:highlight>
                <a:latin typeface="Calibri"/>
                <a:ea typeface="Calibri"/>
                <a:cs typeface="Calibri"/>
                <a:sym typeface="Calibri"/>
              </a:rPr>
              <a:t>world-leading research group</a:t>
            </a:r>
            <a:r>
              <a:rPr lang="en-GB" sz="2200" dirty="0">
                <a:solidFill>
                  <a:srgbClr val="201F1E"/>
                </a:solidFill>
                <a:highlight>
                  <a:srgbClr val="FFFFFF"/>
                </a:highlight>
                <a:latin typeface="Calibri"/>
                <a:ea typeface="Calibri"/>
                <a:cs typeface="Calibri"/>
                <a:sym typeface="Calibri"/>
              </a:rPr>
              <a:t> involving </a:t>
            </a:r>
            <a:r>
              <a:rPr lang="en-GB" sz="2200" b="1" dirty="0">
                <a:solidFill>
                  <a:srgbClr val="201F1E"/>
                </a:solidFill>
                <a:highlight>
                  <a:srgbClr val="FFFFFF"/>
                </a:highlight>
                <a:latin typeface="Calibri"/>
                <a:ea typeface="Calibri"/>
                <a:cs typeface="Calibri"/>
                <a:sym typeface="Calibri"/>
              </a:rPr>
              <a:t>close collaboration</a:t>
            </a:r>
            <a:r>
              <a:rPr lang="en-GB" sz="2200" dirty="0">
                <a:solidFill>
                  <a:srgbClr val="201F1E"/>
                </a:solidFill>
                <a:highlight>
                  <a:srgbClr val="FFFFFF"/>
                </a:highlight>
                <a:latin typeface="Calibri"/>
                <a:ea typeface="Calibri"/>
                <a:cs typeface="Calibri"/>
                <a:sym typeface="Calibri"/>
              </a:rPr>
              <a:t> with staff and other students.</a:t>
            </a:r>
            <a:endParaRPr sz="2200" dirty="0">
              <a:solidFill>
                <a:srgbClr val="201F1E"/>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900" dirty="0">
              <a:solidFill>
                <a:srgbClr val="201F1E"/>
              </a:solidFill>
              <a:highlight>
                <a:srgbClr val="FFFFFF"/>
              </a:highlight>
              <a:latin typeface="Calibri"/>
              <a:ea typeface="Calibri"/>
              <a:cs typeface="Calibri"/>
              <a:sym typeface="Calibri"/>
            </a:endParaRPr>
          </a:p>
          <a:p>
            <a:pPr marL="457200" lvl="0" indent="-355600" algn="l" rtl="0">
              <a:spcBef>
                <a:spcPts val="0"/>
              </a:spcBef>
              <a:spcAft>
                <a:spcPts val="0"/>
              </a:spcAft>
              <a:buSzPts val="2000"/>
              <a:buFont typeface="Calibri"/>
              <a:buChar char="●"/>
            </a:pPr>
            <a:r>
              <a:rPr lang="en-GB" sz="2200" b="1" dirty="0">
                <a:solidFill>
                  <a:srgbClr val="201F1E"/>
                </a:solidFill>
                <a:highlight>
                  <a:srgbClr val="FFFFFF"/>
                </a:highlight>
                <a:latin typeface="Calibri"/>
                <a:ea typeface="Calibri"/>
                <a:cs typeface="Calibri"/>
                <a:sym typeface="Calibri"/>
              </a:rPr>
              <a:t>Lower tuition fees</a:t>
            </a:r>
            <a:r>
              <a:rPr lang="en-GB" sz="2200" dirty="0">
                <a:solidFill>
                  <a:srgbClr val="201F1E"/>
                </a:solidFill>
                <a:highlight>
                  <a:srgbClr val="FFFFFF"/>
                </a:highlight>
                <a:latin typeface="Calibri"/>
                <a:ea typeface="Calibri"/>
                <a:cs typeface="Calibri"/>
                <a:sym typeface="Calibri"/>
              </a:rPr>
              <a:t> than a taught Masters programme, yet many diverse training opportunities.</a:t>
            </a:r>
            <a:endParaRPr sz="2200" dirty="0">
              <a:solidFill>
                <a:srgbClr val="201F1E"/>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900" dirty="0">
              <a:solidFill>
                <a:srgbClr val="201F1E"/>
              </a:solidFill>
              <a:highlight>
                <a:srgbClr val="FFFFFF"/>
              </a:highlight>
              <a:latin typeface="Calibri"/>
              <a:ea typeface="Calibri"/>
              <a:cs typeface="Calibri"/>
              <a:sym typeface="Calibri"/>
            </a:endParaRPr>
          </a:p>
          <a:p>
            <a:pPr marL="457200" lvl="0" indent="-355600" algn="l" rtl="0">
              <a:spcBef>
                <a:spcPts val="0"/>
              </a:spcBef>
              <a:spcAft>
                <a:spcPts val="0"/>
              </a:spcAft>
              <a:buClr>
                <a:srgbClr val="201F1E"/>
              </a:buClr>
              <a:buSzPts val="2000"/>
              <a:buFont typeface="Calibri"/>
              <a:buChar char="●"/>
            </a:pPr>
            <a:r>
              <a:rPr lang="en-GB" sz="2200" b="1" dirty="0">
                <a:solidFill>
                  <a:srgbClr val="201F1E"/>
                </a:solidFill>
                <a:highlight>
                  <a:srgbClr val="FFFFFF"/>
                </a:highlight>
                <a:latin typeface="Calibri"/>
                <a:ea typeface="Calibri"/>
                <a:cs typeface="Calibri"/>
                <a:sym typeface="Calibri"/>
              </a:rPr>
              <a:t>Autonomy</a:t>
            </a:r>
            <a:r>
              <a:rPr lang="en-GB" sz="2200" dirty="0">
                <a:solidFill>
                  <a:srgbClr val="201F1E"/>
                </a:solidFill>
                <a:highlight>
                  <a:srgbClr val="FFFFFF"/>
                </a:highlight>
                <a:latin typeface="Calibri"/>
                <a:ea typeface="Calibri"/>
                <a:cs typeface="Calibri"/>
                <a:sym typeface="Calibri"/>
              </a:rPr>
              <a:t> in direction of studies and opportunity to demonstrate</a:t>
            </a:r>
            <a:r>
              <a:rPr lang="en-GB" sz="2200" b="1" dirty="0">
                <a:solidFill>
                  <a:srgbClr val="201F1E"/>
                </a:solidFill>
                <a:highlight>
                  <a:srgbClr val="FFFFFF"/>
                </a:highlight>
                <a:latin typeface="Calibri"/>
                <a:ea typeface="Calibri"/>
                <a:cs typeface="Calibri"/>
                <a:sym typeface="Calibri"/>
              </a:rPr>
              <a:t> independence and innovation</a:t>
            </a:r>
            <a:r>
              <a:rPr lang="en-GB" sz="2200" dirty="0">
                <a:solidFill>
                  <a:srgbClr val="201F1E"/>
                </a:solidFill>
                <a:highlight>
                  <a:srgbClr val="FFFFFF"/>
                </a:highlight>
                <a:latin typeface="Calibri"/>
                <a:ea typeface="Calibri"/>
                <a:cs typeface="Calibri"/>
                <a:sym typeface="Calibri"/>
              </a:rPr>
              <a:t>.</a:t>
            </a:r>
            <a:endParaRPr sz="2200" dirty="0">
              <a:solidFill>
                <a:srgbClr val="201F1E"/>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900" dirty="0">
              <a:solidFill>
                <a:srgbClr val="201F1E"/>
              </a:solidFill>
              <a:highlight>
                <a:srgbClr val="FFFFFF"/>
              </a:highlight>
              <a:latin typeface="Calibri"/>
              <a:ea typeface="Calibri"/>
              <a:cs typeface="Calibri"/>
              <a:sym typeface="Calibri"/>
            </a:endParaRPr>
          </a:p>
          <a:p>
            <a:pPr marL="457200" lvl="0" indent="-355600" algn="l" rtl="0">
              <a:spcBef>
                <a:spcPts val="0"/>
              </a:spcBef>
              <a:spcAft>
                <a:spcPts val="0"/>
              </a:spcAft>
              <a:buClr>
                <a:srgbClr val="201F1E"/>
              </a:buClr>
              <a:buSzPts val="2000"/>
              <a:buFont typeface="Calibri"/>
              <a:buChar char="●"/>
            </a:pPr>
            <a:r>
              <a:rPr lang="en-GB" sz="2200" dirty="0">
                <a:solidFill>
                  <a:srgbClr val="201F1E"/>
                </a:solidFill>
                <a:highlight>
                  <a:srgbClr val="FFFFFF"/>
                </a:highlight>
                <a:latin typeface="Calibri"/>
                <a:ea typeface="Calibri"/>
                <a:cs typeface="Calibri"/>
                <a:sym typeface="Calibri"/>
              </a:rPr>
              <a:t>Develop and evidence </a:t>
            </a:r>
            <a:r>
              <a:rPr lang="en-GB" sz="2200" b="1" dirty="0">
                <a:solidFill>
                  <a:srgbClr val="201F1E"/>
                </a:solidFill>
                <a:highlight>
                  <a:srgbClr val="FFFFFF"/>
                </a:highlight>
                <a:latin typeface="Calibri"/>
                <a:ea typeface="Calibri"/>
                <a:cs typeface="Calibri"/>
                <a:sym typeface="Calibri"/>
              </a:rPr>
              <a:t>transferable skills that are highly desired by employers</a:t>
            </a:r>
            <a:r>
              <a:rPr lang="en-GB" sz="2200" dirty="0">
                <a:solidFill>
                  <a:srgbClr val="201F1E"/>
                </a:solidFill>
                <a:highlight>
                  <a:srgbClr val="FFFFFF"/>
                </a:highlight>
                <a:latin typeface="Calibri"/>
                <a:ea typeface="Calibri"/>
                <a:cs typeface="Calibri"/>
                <a:sym typeface="Calibri"/>
              </a:rPr>
              <a:t> </a:t>
            </a:r>
            <a:endParaRPr sz="2200" dirty="0">
              <a:solidFill>
                <a:srgbClr val="201F1E"/>
              </a:solidFill>
              <a:highlight>
                <a:srgbClr val="FFFFFF"/>
              </a:highlight>
              <a:latin typeface="Calibri"/>
              <a:ea typeface="Calibri"/>
              <a:cs typeface="Calibri"/>
              <a:sym typeface="Calibri"/>
            </a:endParaRPr>
          </a:p>
          <a:p>
            <a:pPr marL="457200" lvl="0" indent="0" algn="l" rtl="0">
              <a:spcBef>
                <a:spcPts val="0"/>
              </a:spcBef>
              <a:spcAft>
                <a:spcPts val="0"/>
              </a:spcAft>
              <a:buNone/>
            </a:pPr>
            <a:r>
              <a:rPr lang="en-GB" sz="2200" dirty="0">
                <a:solidFill>
                  <a:srgbClr val="201F1E"/>
                </a:solidFill>
                <a:highlight>
                  <a:srgbClr val="FFFFFF"/>
                </a:highlight>
                <a:latin typeface="Calibri"/>
                <a:ea typeface="Calibri"/>
                <a:cs typeface="Calibri"/>
                <a:sym typeface="Calibri"/>
              </a:rPr>
              <a:t>(e.g. collaboration, independence, innovation, project management and delivery, time management, </a:t>
            </a:r>
            <a:endParaRPr sz="2200" dirty="0">
              <a:solidFill>
                <a:srgbClr val="201F1E"/>
              </a:solidFill>
              <a:highlight>
                <a:srgbClr val="FFFFFF"/>
              </a:highlight>
              <a:latin typeface="Calibri"/>
              <a:ea typeface="Calibri"/>
              <a:cs typeface="Calibri"/>
              <a:sym typeface="Calibri"/>
            </a:endParaRPr>
          </a:p>
          <a:p>
            <a:pPr marL="457200" lvl="0" indent="0" algn="l" rtl="0">
              <a:spcBef>
                <a:spcPts val="0"/>
              </a:spcBef>
              <a:spcAft>
                <a:spcPts val="0"/>
              </a:spcAft>
              <a:buClr>
                <a:schemeClr val="dk1"/>
              </a:buClr>
              <a:buSzPts val="1100"/>
              <a:buFont typeface="Arial"/>
              <a:buNone/>
            </a:pPr>
            <a:r>
              <a:rPr lang="en-GB" sz="2200" dirty="0">
                <a:solidFill>
                  <a:srgbClr val="201F1E"/>
                </a:solidFill>
                <a:highlight>
                  <a:srgbClr val="FFFFFF"/>
                </a:highlight>
                <a:latin typeface="Calibri"/>
                <a:ea typeface="Calibri"/>
                <a:cs typeface="Calibri"/>
                <a:sym typeface="Calibri"/>
              </a:rPr>
              <a:t>analysis, written and verbal presentation skills etc.). </a:t>
            </a:r>
            <a:endParaRPr sz="2200" dirty="0">
              <a:solidFill>
                <a:srgbClr val="201F1E"/>
              </a:solidFill>
              <a:highlight>
                <a:srgbClr val="FFFFFF"/>
              </a:highlight>
              <a:latin typeface="Calibri"/>
              <a:ea typeface="Calibri"/>
              <a:cs typeface="Calibri"/>
              <a:sym typeface="Calibri"/>
            </a:endParaRPr>
          </a:p>
          <a:p>
            <a:pPr marL="0" lvl="0" indent="0" algn="l" rtl="0">
              <a:spcBef>
                <a:spcPts val="0"/>
              </a:spcBef>
              <a:spcAft>
                <a:spcPts val="0"/>
              </a:spcAft>
              <a:buNone/>
            </a:pPr>
            <a:endParaRPr sz="900" dirty="0">
              <a:solidFill>
                <a:srgbClr val="201F1E"/>
              </a:solidFill>
              <a:highlight>
                <a:srgbClr val="FFFFFF"/>
              </a:highlight>
              <a:latin typeface="Calibri"/>
              <a:ea typeface="Calibri"/>
              <a:cs typeface="Calibri"/>
              <a:sym typeface="Calibri"/>
            </a:endParaRPr>
          </a:p>
          <a:p>
            <a:pPr marL="457200" lvl="0" indent="-355600" algn="l" rtl="0">
              <a:spcBef>
                <a:spcPts val="0"/>
              </a:spcBef>
              <a:spcAft>
                <a:spcPts val="0"/>
              </a:spcAft>
              <a:buClr>
                <a:srgbClr val="201F1E"/>
              </a:buClr>
              <a:buSzPts val="2000"/>
              <a:buFont typeface="Calibri"/>
              <a:buChar char="●"/>
            </a:pPr>
            <a:r>
              <a:rPr lang="en-GB" sz="2200" dirty="0">
                <a:solidFill>
                  <a:srgbClr val="201F1E"/>
                </a:solidFill>
                <a:highlight>
                  <a:srgbClr val="FFFFFF"/>
                </a:highlight>
                <a:latin typeface="Calibri"/>
                <a:ea typeface="Calibri"/>
                <a:cs typeface="Calibri"/>
                <a:sym typeface="Calibri"/>
              </a:rPr>
              <a:t>Develop in-depth and </a:t>
            </a:r>
            <a:r>
              <a:rPr lang="en-GB" sz="2200" b="1" dirty="0">
                <a:solidFill>
                  <a:srgbClr val="201F1E"/>
                </a:solidFill>
                <a:highlight>
                  <a:srgbClr val="FFFFFF"/>
                </a:highlight>
                <a:latin typeface="Calibri"/>
                <a:ea typeface="Calibri"/>
                <a:cs typeface="Calibri"/>
                <a:sym typeface="Calibri"/>
              </a:rPr>
              <a:t>specialised knowledge and skills </a:t>
            </a:r>
            <a:r>
              <a:rPr lang="en-GB" sz="2200" dirty="0">
                <a:solidFill>
                  <a:srgbClr val="201F1E"/>
                </a:solidFill>
                <a:highlight>
                  <a:srgbClr val="FFFFFF"/>
                </a:highlight>
                <a:latin typeface="Calibri"/>
                <a:ea typeface="Calibri"/>
                <a:cs typeface="Calibri"/>
                <a:sym typeface="Calibri"/>
              </a:rPr>
              <a:t>while producing a </a:t>
            </a:r>
            <a:r>
              <a:rPr lang="en-GB" sz="2200" b="1" dirty="0">
                <a:solidFill>
                  <a:srgbClr val="201F1E"/>
                </a:solidFill>
                <a:highlight>
                  <a:srgbClr val="FFFFFF"/>
                </a:highlight>
                <a:latin typeface="Calibri"/>
                <a:ea typeface="Calibri"/>
                <a:cs typeface="Calibri"/>
                <a:sym typeface="Calibri"/>
              </a:rPr>
              <a:t>substantial thesis</a:t>
            </a:r>
            <a:r>
              <a:rPr lang="en-GB" sz="2200" dirty="0">
                <a:solidFill>
                  <a:srgbClr val="201F1E"/>
                </a:solidFill>
                <a:highlight>
                  <a:srgbClr val="FFFFFF"/>
                </a:highlight>
                <a:latin typeface="Calibri"/>
                <a:ea typeface="Calibri"/>
                <a:cs typeface="Calibri"/>
                <a:sym typeface="Calibri"/>
              </a:rPr>
              <a:t>.</a:t>
            </a:r>
            <a:endParaRPr sz="2200" dirty="0">
              <a:solidFill>
                <a:srgbClr val="201F1E"/>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900" dirty="0">
              <a:solidFill>
                <a:srgbClr val="201F1E"/>
              </a:solidFill>
              <a:highlight>
                <a:srgbClr val="FFFFFF"/>
              </a:highlight>
              <a:latin typeface="Calibri"/>
              <a:ea typeface="Calibri"/>
              <a:cs typeface="Calibri"/>
              <a:sym typeface="Calibri"/>
            </a:endParaRPr>
          </a:p>
          <a:p>
            <a:pPr marL="457200" lvl="0" indent="-355600" algn="l" rtl="0">
              <a:spcBef>
                <a:spcPts val="0"/>
              </a:spcBef>
              <a:spcAft>
                <a:spcPts val="0"/>
              </a:spcAft>
              <a:buClr>
                <a:srgbClr val="201F1E"/>
              </a:buClr>
              <a:buSzPts val="2000"/>
              <a:buFont typeface="Calibri"/>
              <a:buChar char="●"/>
            </a:pPr>
            <a:r>
              <a:rPr lang="en-GB" sz="2200" dirty="0">
                <a:solidFill>
                  <a:srgbClr val="201F1E"/>
                </a:solidFill>
                <a:highlight>
                  <a:srgbClr val="FFFFFF"/>
                </a:highlight>
                <a:latin typeface="Calibri"/>
                <a:ea typeface="Calibri"/>
                <a:cs typeface="Calibri"/>
                <a:sym typeface="Calibri"/>
              </a:rPr>
              <a:t>Higher potential (than a taught Masters) of producing a </a:t>
            </a:r>
            <a:r>
              <a:rPr lang="en-GB" sz="2200" b="1" dirty="0">
                <a:solidFill>
                  <a:srgbClr val="201F1E"/>
                </a:solidFill>
                <a:highlight>
                  <a:srgbClr val="FFFFFF"/>
                </a:highlight>
                <a:latin typeface="Calibri"/>
                <a:ea typeface="Calibri"/>
                <a:cs typeface="Calibri"/>
                <a:sym typeface="Calibri"/>
              </a:rPr>
              <a:t>publishable piece of work.</a:t>
            </a:r>
          </a:p>
          <a:p>
            <a:pPr marL="101600" lvl="0" algn="l" rtl="0">
              <a:spcBef>
                <a:spcPts val="0"/>
              </a:spcBef>
              <a:spcAft>
                <a:spcPts val="0"/>
              </a:spcAft>
              <a:buClr>
                <a:srgbClr val="201F1E"/>
              </a:buClr>
              <a:buSzPts val="2000"/>
            </a:pPr>
            <a:endParaRPr sz="900" dirty="0">
              <a:solidFill>
                <a:srgbClr val="201F1E"/>
              </a:solidFill>
              <a:highlight>
                <a:srgbClr val="FFFFFF"/>
              </a:highlight>
              <a:latin typeface="Calibri"/>
              <a:ea typeface="Calibri"/>
              <a:cs typeface="Calibri"/>
              <a:sym typeface="Calibri"/>
            </a:endParaRPr>
          </a:p>
          <a:p>
            <a:pPr marL="457200" lvl="0" indent="-355600" algn="l" rtl="0">
              <a:spcBef>
                <a:spcPts val="0"/>
              </a:spcBef>
              <a:spcAft>
                <a:spcPts val="0"/>
              </a:spcAft>
              <a:buClr>
                <a:schemeClr val="dk1"/>
              </a:buClr>
              <a:buSzPts val="2000"/>
              <a:buFont typeface="Calibri"/>
              <a:buChar char="●"/>
            </a:pPr>
            <a:r>
              <a:rPr lang="en-GB" sz="2200" b="1" dirty="0">
                <a:solidFill>
                  <a:srgbClr val="201F1E"/>
                </a:solidFill>
                <a:highlight>
                  <a:srgbClr val="FFFFFF"/>
                </a:highlight>
                <a:latin typeface="Calibri"/>
                <a:ea typeface="Calibri"/>
                <a:cs typeface="Calibri"/>
                <a:sym typeface="Calibri"/>
              </a:rPr>
              <a:t>Determine whether a PhD is for you</a:t>
            </a:r>
            <a:r>
              <a:rPr lang="en-GB" sz="2200" dirty="0">
                <a:solidFill>
                  <a:srgbClr val="201F1E"/>
                </a:solidFill>
                <a:highlight>
                  <a:srgbClr val="FFFFFF"/>
                </a:highlight>
                <a:latin typeface="Calibri"/>
                <a:ea typeface="Calibri"/>
                <a:cs typeface="Calibri"/>
                <a:sym typeface="Calibri"/>
              </a:rPr>
              <a:t> and acquire the skills/qualifications for academic success (an MSc is usually required to gain PhD funding and a publication makes you more competitive).</a:t>
            </a:r>
            <a:endParaRPr sz="2200" dirty="0">
              <a:solidFill>
                <a:srgbClr val="201F1E"/>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2200" dirty="0">
              <a:solidFill>
                <a:srgbClr val="201F1E"/>
              </a:solidFill>
              <a:highlight>
                <a:srgbClr val="FFFFFF"/>
              </a:highlight>
              <a:latin typeface="Calibri"/>
              <a:ea typeface="Calibri"/>
              <a:cs typeface="Calibri"/>
              <a:sym typeface="Calibri"/>
            </a:endParaRPr>
          </a:p>
          <a:p>
            <a:pPr marL="0" lvl="0" indent="0" algn="l" rtl="0">
              <a:spcBef>
                <a:spcPts val="0"/>
              </a:spcBef>
              <a:spcAft>
                <a:spcPts val="0"/>
              </a:spcAft>
              <a:buNone/>
            </a:pPr>
            <a:endParaRPr sz="1600" dirty="0">
              <a:solidFill>
                <a:srgbClr val="201F1E"/>
              </a:solidFill>
              <a:highlight>
                <a:srgbClr val="FFFFFF"/>
              </a:highlight>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7"/>
          <p:cNvSpPr txBox="1"/>
          <p:nvPr/>
        </p:nvSpPr>
        <p:spPr>
          <a:xfrm>
            <a:off x="152400" y="0"/>
            <a:ext cx="8696632" cy="480797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200" b="1" dirty="0">
                <a:solidFill>
                  <a:srgbClr val="C00000"/>
                </a:solidFill>
                <a:highlight>
                  <a:srgbClr val="FFFFFF"/>
                </a:highlight>
                <a:latin typeface="Calibri"/>
                <a:ea typeface="Calibri"/>
                <a:cs typeface="Calibri"/>
                <a:sym typeface="Calibri"/>
              </a:rPr>
              <a:t>Why Study at Durham University (UK)?</a:t>
            </a:r>
            <a:endParaRPr sz="3200" b="1" dirty="0">
              <a:solidFill>
                <a:srgbClr val="C00000"/>
              </a:solidFill>
              <a:highlight>
                <a:srgbClr val="FFFFFF"/>
              </a:highlight>
              <a:latin typeface="Calibri"/>
              <a:ea typeface="Calibri"/>
              <a:cs typeface="Calibri"/>
              <a:sym typeface="Calibri"/>
            </a:endParaRPr>
          </a:p>
          <a:p>
            <a:pPr marL="0" lvl="0" indent="0" algn="l" rtl="0">
              <a:spcBef>
                <a:spcPts val="0"/>
              </a:spcBef>
              <a:spcAft>
                <a:spcPts val="0"/>
              </a:spcAft>
              <a:buNone/>
            </a:pPr>
            <a:endParaRPr lang="en-GB" sz="400" dirty="0">
              <a:solidFill>
                <a:srgbClr val="C00000"/>
              </a:solidFill>
              <a:highlight>
                <a:srgbClr val="FFFFFF"/>
              </a:highlight>
              <a:latin typeface="Calibri"/>
              <a:ea typeface="Calibri"/>
              <a:cs typeface="Calibri"/>
              <a:sym typeface="Calibri"/>
            </a:endParaRPr>
          </a:p>
          <a:p>
            <a:pPr marL="0" lvl="0" indent="0" algn="l" rtl="0">
              <a:spcBef>
                <a:spcPts val="0"/>
              </a:spcBef>
              <a:spcAft>
                <a:spcPts val="0"/>
              </a:spcAft>
              <a:buNone/>
            </a:pPr>
            <a:endParaRPr sz="400" dirty="0">
              <a:solidFill>
                <a:srgbClr val="C00000"/>
              </a:solidFill>
              <a:highlight>
                <a:srgbClr val="FFFFFF"/>
              </a:highlight>
              <a:latin typeface="Calibri"/>
              <a:ea typeface="Calibri"/>
              <a:cs typeface="Calibri"/>
              <a:sym typeface="Calibri"/>
            </a:endParaRPr>
          </a:p>
          <a:p>
            <a:pPr marL="0" lvl="0" indent="0" algn="l" rtl="0">
              <a:spcBef>
                <a:spcPts val="0"/>
              </a:spcBef>
              <a:spcAft>
                <a:spcPts val="0"/>
              </a:spcAft>
              <a:buNone/>
            </a:pPr>
            <a:r>
              <a:rPr lang="en-GB" sz="1800" b="1" dirty="0">
                <a:solidFill>
                  <a:srgbClr val="201F1E"/>
                </a:solidFill>
                <a:highlight>
                  <a:srgbClr val="FFFFFF"/>
                </a:highlight>
                <a:latin typeface="Calibri"/>
                <a:ea typeface="Calibri"/>
                <a:cs typeface="Calibri"/>
                <a:sym typeface="Calibri"/>
              </a:rPr>
              <a:t>T</a:t>
            </a:r>
            <a:r>
              <a:rPr lang="en-GB" sz="1900" b="1" dirty="0">
                <a:solidFill>
                  <a:srgbClr val="201F1E"/>
                </a:solidFill>
                <a:highlight>
                  <a:srgbClr val="FFFFFF"/>
                </a:highlight>
                <a:latin typeface="Calibri"/>
                <a:ea typeface="Calibri"/>
                <a:cs typeface="Calibri"/>
                <a:sym typeface="Calibri"/>
              </a:rPr>
              <a:t>he University</a:t>
            </a:r>
            <a:r>
              <a:rPr lang="en-GB" sz="1900" dirty="0">
                <a:solidFill>
                  <a:srgbClr val="201F1E"/>
                </a:solidFill>
                <a:highlight>
                  <a:srgbClr val="FFFFFF"/>
                </a:highlight>
                <a:latin typeface="Calibri"/>
                <a:ea typeface="Calibri"/>
                <a:cs typeface="Calibri"/>
                <a:sym typeface="Calibri"/>
              </a:rPr>
              <a:t> </a:t>
            </a:r>
            <a:r>
              <a:rPr lang="en-GB" sz="1900" b="1" dirty="0">
                <a:solidFill>
                  <a:srgbClr val="201F1E"/>
                </a:solidFill>
                <a:highlight>
                  <a:srgbClr val="FFFFFF"/>
                </a:highlight>
                <a:latin typeface="Calibri"/>
                <a:ea typeface="Calibri"/>
                <a:cs typeface="Calibri"/>
                <a:sym typeface="Calibri"/>
              </a:rPr>
              <a:t>(‘World Top 100’)</a:t>
            </a:r>
            <a:endParaRPr sz="1900" b="1" dirty="0">
              <a:solidFill>
                <a:srgbClr val="201F1E"/>
              </a:solidFill>
              <a:highlight>
                <a:srgbClr val="FFFFFF"/>
              </a:highlight>
              <a:latin typeface="Calibri"/>
              <a:ea typeface="Calibri"/>
              <a:cs typeface="Calibri"/>
              <a:sym typeface="Calibri"/>
            </a:endParaRPr>
          </a:p>
          <a:p>
            <a:pPr marL="0" lvl="0" indent="0" algn="l" rtl="0">
              <a:spcBef>
                <a:spcPts val="0"/>
              </a:spcBef>
              <a:spcAft>
                <a:spcPts val="0"/>
              </a:spcAft>
              <a:buNone/>
            </a:pPr>
            <a:r>
              <a:rPr lang="en-GB" sz="1900" dirty="0">
                <a:solidFill>
                  <a:srgbClr val="201F1E"/>
                </a:solidFill>
                <a:highlight>
                  <a:srgbClr val="FFFFFF"/>
                </a:highlight>
                <a:latin typeface="Calibri"/>
                <a:ea typeface="Calibri"/>
                <a:cs typeface="Calibri"/>
                <a:sym typeface="Calibri"/>
              </a:rPr>
              <a:t>We are a ‘World Top 100’ </a:t>
            </a:r>
            <a:r>
              <a:rPr lang="en-GB" sz="1900" u="sng" dirty="0">
                <a:solidFill>
                  <a:schemeClr val="hlink"/>
                </a:solidFill>
                <a:highlight>
                  <a:srgbClr val="FFFFFF"/>
                </a:highlight>
                <a:latin typeface="Calibri"/>
                <a:ea typeface="Calibri"/>
                <a:cs typeface="Calibri"/>
                <a:sym typeface="Calibri"/>
                <a:hlinkClick r:id="rId3"/>
              </a:rPr>
              <a:t>University</a:t>
            </a:r>
            <a:r>
              <a:rPr lang="en-GB" sz="1900" u="sng" dirty="0">
                <a:solidFill>
                  <a:srgbClr val="201F1E"/>
                </a:solidFill>
                <a:highlight>
                  <a:srgbClr val="FFFFFF"/>
                </a:highlight>
                <a:latin typeface="Calibri"/>
                <a:ea typeface="Calibri"/>
                <a:cs typeface="Calibri"/>
                <a:sym typeface="Calibri"/>
              </a:rPr>
              <a:t>, </a:t>
            </a:r>
            <a:r>
              <a:rPr lang="en-GB" sz="1900" dirty="0">
                <a:solidFill>
                  <a:srgbClr val="201F1E"/>
                </a:solidFill>
                <a:highlight>
                  <a:srgbClr val="FFFFFF"/>
                </a:highlight>
                <a:latin typeface="Calibri"/>
                <a:ea typeface="Calibri"/>
                <a:cs typeface="Calibri"/>
                <a:sym typeface="Calibri"/>
              </a:rPr>
              <a:t>demonstrating excellence in teaching, research and the student experience. The </a:t>
            </a:r>
            <a:r>
              <a:rPr lang="en-GB" sz="1900" dirty="0">
                <a:solidFill>
                  <a:srgbClr val="201F1E"/>
                </a:solidFill>
                <a:highlight>
                  <a:srgbClr val="FFFFFF"/>
                </a:highlight>
                <a:latin typeface="Calibri"/>
                <a:ea typeface="Calibri"/>
                <a:cs typeface="Calibri"/>
                <a:sym typeface="Calibri"/>
                <a:hlinkClick r:id="rId4"/>
              </a:rPr>
              <a:t>Durham Centre for Academic Development</a:t>
            </a:r>
            <a:r>
              <a:rPr lang="en-GB" sz="1900" dirty="0">
                <a:solidFill>
                  <a:srgbClr val="201F1E"/>
                </a:solidFill>
                <a:highlight>
                  <a:srgbClr val="FFFFFF"/>
                </a:highlight>
                <a:latin typeface="Calibri"/>
                <a:ea typeface="Calibri"/>
                <a:cs typeface="Calibri"/>
                <a:sym typeface="Calibri"/>
              </a:rPr>
              <a:t> and </a:t>
            </a:r>
            <a:r>
              <a:rPr lang="en-GB" sz="1900" dirty="0">
                <a:solidFill>
                  <a:srgbClr val="201F1E"/>
                </a:solidFill>
                <a:highlight>
                  <a:srgbClr val="FFFFFF"/>
                </a:highlight>
                <a:latin typeface="Calibri"/>
                <a:ea typeface="Calibri"/>
                <a:cs typeface="Calibri"/>
                <a:sym typeface="Calibri"/>
                <a:hlinkClick r:id="rId5"/>
              </a:rPr>
              <a:t>Research Methods Centre </a:t>
            </a:r>
            <a:r>
              <a:rPr lang="en-GB" sz="1900" dirty="0">
                <a:solidFill>
                  <a:srgbClr val="201F1E"/>
                </a:solidFill>
                <a:highlight>
                  <a:srgbClr val="FFFFFF"/>
                </a:highlight>
                <a:latin typeface="Calibri"/>
                <a:ea typeface="Calibri"/>
                <a:cs typeface="Calibri"/>
                <a:sym typeface="Calibri"/>
              </a:rPr>
              <a:t>offer supports for students in developing relevant skills.</a:t>
            </a:r>
            <a:endParaRPr sz="1900" dirty="0">
              <a:solidFill>
                <a:srgbClr val="201F1E"/>
              </a:solidFill>
              <a:highlight>
                <a:srgbClr val="FFFFFF"/>
              </a:highlight>
              <a:latin typeface="Calibri"/>
              <a:ea typeface="Calibri"/>
              <a:cs typeface="Calibri"/>
              <a:sym typeface="Calibri"/>
            </a:endParaRPr>
          </a:p>
          <a:p>
            <a:pPr marL="457200" lvl="0" indent="0" algn="l" rtl="0">
              <a:spcBef>
                <a:spcPts val="0"/>
              </a:spcBef>
              <a:spcAft>
                <a:spcPts val="0"/>
              </a:spcAft>
              <a:buNone/>
            </a:pPr>
            <a:endParaRPr sz="1100" dirty="0">
              <a:solidFill>
                <a:srgbClr val="201F1E"/>
              </a:solidFill>
              <a:highlight>
                <a:srgbClr val="FFFFFF"/>
              </a:highlight>
              <a:latin typeface="Calibri"/>
              <a:ea typeface="Calibri"/>
              <a:cs typeface="Calibri"/>
              <a:sym typeface="Calibri"/>
            </a:endParaRPr>
          </a:p>
          <a:p>
            <a:pPr marL="0" lvl="0" indent="0" algn="l" rtl="0">
              <a:spcBef>
                <a:spcPts val="0"/>
              </a:spcBef>
              <a:spcAft>
                <a:spcPts val="0"/>
              </a:spcAft>
              <a:buNone/>
            </a:pPr>
            <a:r>
              <a:rPr lang="en-GB" sz="1900" b="1" dirty="0">
                <a:solidFill>
                  <a:srgbClr val="201F1E"/>
                </a:solidFill>
                <a:highlight>
                  <a:srgbClr val="FFFFFF"/>
                </a:highlight>
                <a:latin typeface="Calibri"/>
                <a:ea typeface="Calibri"/>
                <a:cs typeface="Calibri"/>
                <a:sym typeface="Calibri"/>
              </a:rPr>
              <a:t>The Anthropology Department (‘World Top 50’ &amp; ‘UK Top 10’)</a:t>
            </a:r>
            <a:endParaRPr sz="1900" dirty="0">
              <a:solidFill>
                <a:srgbClr val="201F1E"/>
              </a:solidFill>
              <a:highlight>
                <a:srgbClr val="FFFFFF"/>
              </a:highlight>
              <a:latin typeface="Calibri"/>
              <a:ea typeface="Calibri"/>
              <a:cs typeface="Calibri"/>
              <a:sym typeface="Calibri"/>
            </a:endParaRPr>
          </a:p>
          <a:p>
            <a:pPr marL="0" lvl="0" indent="0" algn="l" rtl="0">
              <a:spcBef>
                <a:spcPts val="0"/>
              </a:spcBef>
              <a:spcAft>
                <a:spcPts val="0"/>
              </a:spcAft>
              <a:buNone/>
            </a:pPr>
            <a:r>
              <a:rPr lang="en-GB" sz="1900" dirty="0">
                <a:solidFill>
                  <a:srgbClr val="201F1E"/>
                </a:solidFill>
                <a:highlight>
                  <a:srgbClr val="FFFFFF"/>
                </a:highlight>
                <a:latin typeface="Calibri"/>
                <a:ea typeface="Calibri"/>
                <a:cs typeface="Calibri"/>
                <a:sym typeface="Calibri"/>
              </a:rPr>
              <a:t>The </a:t>
            </a:r>
            <a:r>
              <a:rPr lang="en-GB" sz="1900" u="sng" dirty="0">
                <a:solidFill>
                  <a:schemeClr val="hlink"/>
                </a:solidFill>
                <a:highlight>
                  <a:srgbClr val="FFFFFF"/>
                </a:highlight>
                <a:latin typeface="Calibri"/>
                <a:ea typeface="Calibri"/>
                <a:cs typeface="Calibri"/>
                <a:sym typeface="Calibri"/>
                <a:hlinkClick r:id="rId6"/>
              </a:rPr>
              <a:t>Department</a:t>
            </a:r>
            <a:r>
              <a:rPr lang="en-GB" sz="1900" dirty="0">
                <a:solidFill>
                  <a:srgbClr val="201F1E"/>
                </a:solidFill>
                <a:highlight>
                  <a:srgbClr val="FFFFFF"/>
                </a:highlight>
                <a:latin typeface="Calibri"/>
                <a:ea typeface="Calibri"/>
                <a:cs typeface="Calibri"/>
                <a:sym typeface="Calibri"/>
              </a:rPr>
              <a:t> is the largest in the UK and one of few globally that integrate evolutionary, social, and medical anthropology, thus providing a wide-ranging intellectual experience. We also host a student-led annual postgraduate conference and offer small research bursaries.</a:t>
            </a:r>
          </a:p>
          <a:p>
            <a:pPr marL="0" lvl="0" indent="0" algn="l" rtl="0">
              <a:spcBef>
                <a:spcPts val="0"/>
              </a:spcBef>
              <a:spcAft>
                <a:spcPts val="0"/>
              </a:spcAft>
              <a:buNone/>
            </a:pPr>
            <a:endParaRPr sz="800" dirty="0">
              <a:solidFill>
                <a:srgbClr val="201F1E"/>
              </a:solidFill>
              <a:highlight>
                <a:srgbClr val="FFFFFF"/>
              </a:highlight>
              <a:latin typeface="Calibri"/>
              <a:ea typeface="Calibri"/>
              <a:cs typeface="Calibri"/>
              <a:sym typeface="Calibri"/>
            </a:endParaRPr>
          </a:p>
          <a:p>
            <a:pPr marL="0" lvl="0" indent="0" algn="l" rtl="0">
              <a:spcBef>
                <a:spcPts val="0"/>
              </a:spcBef>
              <a:spcAft>
                <a:spcPts val="0"/>
              </a:spcAft>
              <a:buNone/>
            </a:pPr>
            <a:r>
              <a:rPr lang="en-GB" sz="1900" dirty="0">
                <a:solidFill>
                  <a:srgbClr val="201F1E"/>
                </a:solidFill>
                <a:highlight>
                  <a:srgbClr val="FFFFFF"/>
                </a:highlight>
                <a:latin typeface="Calibri"/>
                <a:ea typeface="Calibri"/>
                <a:cs typeface="Calibri"/>
                <a:sym typeface="Calibri"/>
              </a:rPr>
              <a:t>Staff in the Evolutionary Anthropology Research Group have links with colleagues in Psychology, Biosciences and Archaeology. We participate in additional research groups (e.g. Primatology Group; </a:t>
            </a:r>
            <a:r>
              <a:rPr lang="en-GB" sz="1900" u="sng" dirty="0">
                <a:solidFill>
                  <a:schemeClr val="hlink"/>
                </a:solidFill>
                <a:highlight>
                  <a:srgbClr val="FFFFFF"/>
                </a:highlight>
                <a:latin typeface="Calibri"/>
                <a:ea typeface="Calibri"/>
                <a:cs typeface="Calibri"/>
                <a:sym typeface="Calibri"/>
                <a:hlinkClick r:id="rId7"/>
              </a:rPr>
              <a:t>Durham Cultural Evolution Research Centre</a:t>
            </a:r>
            <a:r>
              <a:rPr lang="en-GB" sz="1900" dirty="0">
                <a:solidFill>
                  <a:srgbClr val="201F1E"/>
                </a:solidFill>
                <a:highlight>
                  <a:srgbClr val="FFFFFF"/>
                </a:highlight>
                <a:latin typeface="Calibri"/>
                <a:ea typeface="Calibri"/>
                <a:cs typeface="Calibri"/>
                <a:sym typeface="Calibri"/>
              </a:rPr>
              <a:t>; Osteo Club) and can facilitate the use of various labs and research equipment, such as 3D scanners. </a:t>
            </a:r>
          </a:p>
          <a:p>
            <a:pPr marL="0" lvl="0" indent="0" algn="l" rtl="0">
              <a:spcBef>
                <a:spcPts val="0"/>
              </a:spcBef>
              <a:spcAft>
                <a:spcPts val="0"/>
              </a:spcAft>
              <a:buNone/>
            </a:pPr>
            <a:endParaRPr sz="1100" dirty="0">
              <a:solidFill>
                <a:srgbClr val="201F1E"/>
              </a:solidFill>
              <a:highlight>
                <a:srgbClr val="FFFFFF"/>
              </a:highlight>
              <a:latin typeface="Calibri"/>
              <a:ea typeface="Calibri"/>
              <a:cs typeface="Calibri"/>
              <a:sym typeface="Calibri"/>
            </a:endParaRPr>
          </a:p>
          <a:p>
            <a:pPr marL="0" lvl="0" indent="0" algn="l" rtl="0">
              <a:spcBef>
                <a:spcPts val="0"/>
              </a:spcBef>
              <a:spcAft>
                <a:spcPts val="0"/>
              </a:spcAft>
              <a:buNone/>
            </a:pPr>
            <a:endParaRPr lang="en-GB" sz="1900" dirty="0">
              <a:solidFill>
                <a:srgbClr val="201F1E"/>
              </a:solidFill>
              <a:highlight>
                <a:srgbClr val="FFFFFF"/>
              </a:highlight>
              <a:latin typeface="Calibri"/>
              <a:ea typeface="Calibri"/>
              <a:cs typeface="Calibri"/>
              <a:sym typeface="Calibri"/>
            </a:endParaRPr>
          </a:p>
        </p:txBody>
      </p:sp>
      <p:pic>
        <p:nvPicPr>
          <p:cNvPr id="126" name="Google Shape;126;p17"/>
          <p:cNvPicPr preferRelativeResize="0"/>
          <p:nvPr/>
        </p:nvPicPr>
        <p:blipFill>
          <a:blip r:embed="rId8">
            <a:alphaModFix/>
          </a:blip>
          <a:stretch>
            <a:fillRect/>
          </a:stretch>
        </p:blipFill>
        <p:spPr>
          <a:xfrm>
            <a:off x="8957187" y="212550"/>
            <a:ext cx="3082413" cy="2441100"/>
          </a:xfrm>
          <a:prstGeom prst="rect">
            <a:avLst/>
          </a:prstGeom>
          <a:noFill/>
          <a:ln>
            <a:noFill/>
          </a:ln>
        </p:spPr>
      </p:pic>
      <p:pic>
        <p:nvPicPr>
          <p:cNvPr id="127" name="Google Shape;127;p17"/>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8957187" y="2855751"/>
            <a:ext cx="3087863" cy="2187353"/>
          </a:xfrm>
          <a:prstGeom prst="rect">
            <a:avLst/>
          </a:prstGeom>
          <a:noFill/>
          <a:ln>
            <a:noFill/>
          </a:ln>
        </p:spPr>
      </p:pic>
      <p:sp>
        <p:nvSpPr>
          <p:cNvPr id="128" name="Google Shape;128;p17"/>
          <p:cNvSpPr txBox="1"/>
          <p:nvPr/>
        </p:nvSpPr>
        <p:spPr>
          <a:xfrm>
            <a:off x="152400" y="5742275"/>
            <a:ext cx="12039600" cy="111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900" b="1" dirty="0">
                <a:solidFill>
                  <a:srgbClr val="201F1E"/>
                </a:solidFill>
                <a:highlight>
                  <a:srgbClr val="FFFFFF"/>
                </a:highlight>
                <a:latin typeface="Calibri"/>
                <a:ea typeface="Calibri"/>
                <a:cs typeface="Calibri"/>
                <a:sym typeface="Calibri"/>
              </a:rPr>
              <a:t>Durham City</a:t>
            </a:r>
            <a:endParaRPr sz="1900" b="1" dirty="0">
              <a:solidFill>
                <a:srgbClr val="201F1E"/>
              </a:solidFill>
              <a:highlight>
                <a:srgbClr val="FFFFFF"/>
              </a:highlight>
              <a:latin typeface="Calibri"/>
              <a:ea typeface="Calibri"/>
              <a:cs typeface="Calibri"/>
              <a:sym typeface="Calibri"/>
            </a:endParaRPr>
          </a:p>
          <a:p>
            <a:pPr marL="0" lvl="0" indent="0" algn="l" rtl="0">
              <a:spcBef>
                <a:spcPts val="0"/>
              </a:spcBef>
              <a:spcAft>
                <a:spcPts val="0"/>
              </a:spcAft>
              <a:buNone/>
            </a:pPr>
            <a:r>
              <a:rPr lang="en-GB" sz="1900" dirty="0">
                <a:solidFill>
                  <a:srgbClr val="201F1E"/>
                </a:solidFill>
                <a:highlight>
                  <a:srgbClr val="FFFFFF"/>
                </a:highlight>
                <a:latin typeface="Calibri"/>
                <a:ea typeface="Calibri"/>
                <a:cs typeface="Calibri"/>
                <a:sym typeface="Calibri"/>
              </a:rPr>
              <a:t>A beautiful </a:t>
            </a:r>
            <a:r>
              <a:rPr lang="en-GB" sz="1900" u="sng" dirty="0">
                <a:solidFill>
                  <a:schemeClr val="hlink"/>
                </a:solidFill>
                <a:highlight>
                  <a:srgbClr val="FFFFFF"/>
                </a:highlight>
                <a:latin typeface="Calibri"/>
                <a:ea typeface="Calibri"/>
                <a:cs typeface="Calibri"/>
                <a:sym typeface="Calibri"/>
                <a:hlinkClick r:id="rId10"/>
              </a:rPr>
              <a:t>UNESCO World Heritage Site</a:t>
            </a:r>
            <a:r>
              <a:rPr lang="en-GB" sz="1900" dirty="0">
                <a:solidFill>
                  <a:srgbClr val="201F1E"/>
                </a:solidFill>
                <a:highlight>
                  <a:srgbClr val="FFFFFF"/>
                </a:highlight>
                <a:latin typeface="Calibri"/>
                <a:ea typeface="Calibri"/>
                <a:cs typeface="Calibri"/>
                <a:sym typeface="Calibri"/>
              </a:rPr>
              <a:t> and small </a:t>
            </a:r>
            <a:r>
              <a:rPr lang="en-GB" sz="1900" u="sng" dirty="0">
                <a:solidFill>
                  <a:schemeClr val="hlink"/>
                </a:solidFill>
                <a:highlight>
                  <a:srgbClr val="FFFFFF"/>
                </a:highlight>
                <a:latin typeface="Calibri"/>
                <a:ea typeface="Calibri"/>
                <a:cs typeface="Calibri"/>
                <a:sym typeface="Calibri"/>
                <a:hlinkClick r:id="rId11"/>
              </a:rPr>
              <a:t>city</a:t>
            </a:r>
            <a:r>
              <a:rPr lang="en-GB" sz="1900" dirty="0">
                <a:solidFill>
                  <a:srgbClr val="201F1E"/>
                </a:solidFill>
                <a:highlight>
                  <a:srgbClr val="FFFFFF"/>
                </a:highlight>
                <a:latin typeface="Calibri"/>
                <a:ea typeface="Calibri"/>
                <a:cs typeface="Calibri"/>
                <a:sym typeface="Calibri"/>
              </a:rPr>
              <a:t> only 10 minutes by train from Newcastle (York 1hr, Edinburgh 2hrs, London 3hrs), and surrounded by National Parks (e.g. Lake District), historic castles, and stunning coastline.</a:t>
            </a:r>
            <a:endParaRPr sz="1900" dirty="0">
              <a:solidFill>
                <a:srgbClr val="201F1E"/>
              </a:solidFill>
              <a:highlight>
                <a:srgbClr val="FFFFFF"/>
              </a:highlight>
              <a:latin typeface="Calibri"/>
              <a:ea typeface="Calibri"/>
              <a:cs typeface="Calibri"/>
              <a:sym typeface="Calibri"/>
            </a:endParaRPr>
          </a:p>
        </p:txBody>
      </p:sp>
      <p:sp>
        <p:nvSpPr>
          <p:cNvPr id="4" name="TextBox 3">
            <a:extLst>
              <a:ext uri="{FF2B5EF4-FFF2-40B4-BE49-F238E27FC236}">
                <a16:creationId xmlns:a16="http://schemas.microsoft.com/office/drawing/2014/main" id="{92E3C827-143B-A23D-DC82-C0C2C039C095}"/>
              </a:ext>
            </a:extLst>
          </p:cNvPr>
          <p:cNvSpPr txBox="1"/>
          <p:nvPr/>
        </p:nvSpPr>
        <p:spPr>
          <a:xfrm>
            <a:off x="146950" y="4807974"/>
            <a:ext cx="12045050" cy="9694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0" u="none" strike="noStrike" kern="0" cap="none" spc="0" normalizeH="0" baseline="0" noProof="0" dirty="0">
                <a:ln>
                  <a:noFill/>
                </a:ln>
                <a:solidFill>
                  <a:srgbClr val="201F1E"/>
                </a:solidFill>
                <a:effectLst/>
                <a:highlight>
                  <a:srgbClr val="FFFFFF"/>
                </a:highlight>
                <a:uLnTx/>
                <a:uFillTx/>
                <a:latin typeface="Calibri"/>
                <a:ea typeface="Calibri"/>
                <a:cs typeface="Calibri"/>
                <a:sym typeface="Calibri"/>
              </a:rPr>
              <a:t>The Colleges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0" i="0" u="none" strike="noStrike" kern="0" cap="none" spc="0" normalizeH="0" baseline="0" noProof="0" dirty="0">
                <a:ln>
                  <a:noFill/>
                </a:ln>
                <a:solidFill>
                  <a:srgbClr val="201F1E"/>
                </a:solidFill>
                <a:effectLst/>
                <a:highlight>
                  <a:srgbClr val="FFFFFF"/>
                </a:highlight>
                <a:uLnTx/>
                <a:uFillTx/>
                <a:latin typeface="Calibri"/>
                <a:ea typeface="Calibri"/>
                <a:cs typeface="Calibri"/>
                <a:sym typeface="Calibri"/>
              </a:rPr>
              <a:t>These provide a welcoming and caring residential and social environment, including </a:t>
            </a:r>
            <a:r>
              <a:rPr kumimoji="0" lang="en-US" sz="1900" b="0" i="0" u="sng" strike="noStrike" kern="0" cap="none" spc="0" normalizeH="0" baseline="0" noProof="0" dirty="0">
                <a:ln>
                  <a:noFill/>
                </a:ln>
                <a:solidFill>
                  <a:srgbClr val="0563C1"/>
                </a:solidFill>
                <a:effectLst/>
                <a:highlight>
                  <a:srgbClr val="FFFFFF"/>
                </a:highlight>
                <a:uLnTx/>
                <a:uFillTx/>
                <a:latin typeface="Calibri"/>
                <a:ea typeface="Calibri"/>
                <a:cs typeface="Calibri"/>
                <a:sym typeface="Calibri"/>
                <a:hlinkClick r:id="rId12"/>
              </a:rPr>
              <a:t>accommodation</a:t>
            </a:r>
            <a:r>
              <a:rPr kumimoji="0" lang="en-US" sz="1900" b="0" i="0" u="none" strike="noStrike" kern="0" cap="none" spc="0" normalizeH="0" baseline="0" noProof="0" dirty="0">
                <a:ln>
                  <a:noFill/>
                </a:ln>
                <a:solidFill>
                  <a:srgbClr val="201F1E"/>
                </a:solidFill>
                <a:effectLst/>
                <a:highlight>
                  <a:srgbClr val="FFFFFF"/>
                </a:highlight>
                <a:uLnTx/>
                <a:uFillTx/>
                <a:latin typeface="Calibri"/>
                <a:ea typeface="Calibri"/>
                <a:cs typeface="Calibri"/>
                <a:sym typeface="Calibri"/>
              </a:rPr>
              <a:t>, advice/support, and extra-curricular activities. We have a dedicated postgraduate college: </a:t>
            </a:r>
            <a:r>
              <a:rPr kumimoji="0" lang="en-US" sz="1900" b="0" i="0" u="sng" strike="noStrike" kern="0" cap="none" spc="0" normalizeH="0" baseline="0" noProof="0" dirty="0">
                <a:ln>
                  <a:noFill/>
                </a:ln>
                <a:solidFill>
                  <a:srgbClr val="0563C1"/>
                </a:solidFill>
                <a:effectLst/>
                <a:highlight>
                  <a:srgbClr val="FFFFFF"/>
                </a:highlight>
                <a:uLnTx/>
                <a:uFillTx/>
                <a:latin typeface="Calibri"/>
                <a:ea typeface="Calibri"/>
                <a:cs typeface="Calibri"/>
                <a:sym typeface="Calibri"/>
                <a:hlinkClick r:id="rId13"/>
              </a:rPr>
              <a:t>Ustinov</a:t>
            </a:r>
            <a:r>
              <a:rPr lang="en-US" sz="1900" dirty="0">
                <a:solidFill>
                  <a:srgbClr val="201F1E"/>
                </a:solidFill>
                <a:highlight>
                  <a:srgbClr val="FFFFFF"/>
                </a:highlight>
                <a:latin typeface="Calibri"/>
                <a:ea typeface="Calibri"/>
                <a:cs typeface="Calibri"/>
                <a:sym typeface="Calibri"/>
              </a:rPr>
              <a:t> College</a:t>
            </a:r>
            <a:r>
              <a:rPr kumimoji="0" lang="en-US" sz="1900" b="0" i="0" u="none" strike="noStrike" kern="0" cap="none" spc="0" normalizeH="0" baseline="0" noProof="0" dirty="0">
                <a:ln>
                  <a:noFill/>
                </a:ln>
                <a:solidFill>
                  <a:srgbClr val="201F1E"/>
                </a:solidFill>
                <a:effectLst/>
                <a:highlight>
                  <a:srgbClr val="FFFFFF"/>
                </a:highlight>
                <a:uLnTx/>
                <a:uFillTx/>
                <a:latin typeface="Calibri"/>
                <a:ea typeface="Calibri"/>
                <a:cs typeface="Calibri"/>
                <a:sym typeface="Calibri"/>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8"/>
          <p:cNvSpPr txBox="1"/>
          <p:nvPr/>
        </p:nvSpPr>
        <p:spPr>
          <a:xfrm>
            <a:off x="179600" y="36750"/>
            <a:ext cx="12012300" cy="685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200" b="1" dirty="0">
                <a:solidFill>
                  <a:srgbClr val="C00000"/>
                </a:solidFill>
                <a:latin typeface="Calibri"/>
                <a:ea typeface="Calibri"/>
                <a:cs typeface="Calibri"/>
                <a:sym typeface="Calibri"/>
              </a:rPr>
              <a:t>The Application Process</a:t>
            </a:r>
            <a:endParaRPr sz="3200" b="1" dirty="0">
              <a:solidFill>
                <a:srgbClr val="C00000"/>
              </a:solidFill>
              <a:latin typeface="Calibri"/>
              <a:ea typeface="Calibri"/>
              <a:cs typeface="Calibri"/>
              <a:sym typeface="Calibri"/>
            </a:endParaRPr>
          </a:p>
          <a:p>
            <a:pPr marL="0" lvl="0" indent="0" algn="l" rtl="0">
              <a:spcBef>
                <a:spcPts val="0"/>
              </a:spcBef>
              <a:spcAft>
                <a:spcPts val="0"/>
              </a:spcAft>
              <a:buNone/>
            </a:pPr>
            <a:endParaRPr lang="en-GB" sz="1800" dirty="0">
              <a:latin typeface="Calibri"/>
              <a:ea typeface="Calibri"/>
              <a:cs typeface="Calibri"/>
              <a:sym typeface="Calibri"/>
            </a:endParaRPr>
          </a:p>
          <a:p>
            <a:pPr marL="0" lvl="0" indent="0" algn="l" rtl="0">
              <a:spcBef>
                <a:spcPts val="0"/>
              </a:spcBef>
              <a:spcAft>
                <a:spcPts val="0"/>
              </a:spcAft>
              <a:buNone/>
            </a:pPr>
            <a:r>
              <a:rPr lang="en-GB" sz="2000" dirty="0">
                <a:latin typeface="Calibri"/>
                <a:ea typeface="Calibri"/>
                <a:cs typeface="Calibri"/>
                <a:sym typeface="Calibri"/>
              </a:rPr>
              <a:t>Please </a:t>
            </a:r>
            <a:r>
              <a:rPr lang="en-GB" sz="2000" b="1" dirty="0">
                <a:latin typeface="Calibri"/>
                <a:ea typeface="Calibri"/>
                <a:cs typeface="Calibri"/>
                <a:sym typeface="Calibri"/>
              </a:rPr>
              <a:t>informally discuss your own ideas and/or listed projects </a:t>
            </a:r>
            <a:r>
              <a:rPr lang="en-GB" sz="2000" dirty="0">
                <a:latin typeface="Calibri"/>
                <a:ea typeface="Calibri"/>
                <a:cs typeface="Calibri"/>
                <a:sym typeface="Calibri"/>
              </a:rPr>
              <a:t>that you are interested in with the respective supervisors (find contact details by clicking their name). </a:t>
            </a:r>
            <a:r>
              <a:rPr lang="en-GB" sz="2000" i="1" dirty="0">
                <a:latin typeface="Calibri"/>
                <a:ea typeface="Calibri"/>
                <a:cs typeface="Calibri"/>
                <a:sym typeface="Calibri"/>
              </a:rPr>
              <a:t>It is expected that you will likely discuss multiple projects with multiple supervisors to find the right one for you</a:t>
            </a:r>
            <a:r>
              <a:rPr lang="en-GB" sz="2000" dirty="0">
                <a:latin typeface="Calibri"/>
                <a:ea typeface="Calibri"/>
                <a:cs typeface="Calibri"/>
                <a:sym typeface="Calibri"/>
              </a:rPr>
              <a:t>. </a:t>
            </a:r>
            <a:endParaRPr sz="2000" dirty="0">
              <a:latin typeface="Calibri"/>
              <a:ea typeface="Calibri"/>
              <a:cs typeface="Calibri"/>
              <a:sym typeface="Calibri"/>
            </a:endParaRPr>
          </a:p>
          <a:p>
            <a:pPr marL="0" lvl="0" indent="0" algn="l" rtl="0">
              <a:spcBef>
                <a:spcPts val="0"/>
              </a:spcBef>
              <a:spcAft>
                <a:spcPts val="0"/>
              </a:spcAft>
              <a:buNone/>
            </a:pPr>
            <a:endParaRPr sz="1000" dirty="0">
              <a:latin typeface="Calibri"/>
              <a:ea typeface="Calibri"/>
              <a:cs typeface="Calibri"/>
              <a:sym typeface="Calibri"/>
            </a:endParaRPr>
          </a:p>
          <a:p>
            <a:pPr marL="0" lvl="0" indent="0" algn="l" rtl="0">
              <a:spcBef>
                <a:spcPts val="0"/>
              </a:spcBef>
              <a:spcAft>
                <a:spcPts val="0"/>
              </a:spcAft>
              <a:buNone/>
            </a:pPr>
            <a:r>
              <a:rPr lang="en-GB" sz="2000" dirty="0">
                <a:latin typeface="Calibri"/>
                <a:ea typeface="Calibri"/>
                <a:cs typeface="Calibri"/>
                <a:sym typeface="Calibri"/>
              </a:rPr>
              <a:t>When you have decided on a project through discussion with a supervisor </a:t>
            </a:r>
            <a:r>
              <a:rPr lang="en-GB" sz="2000" b="1" dirty="0">
                <a:latin typeface="Calibri"/>
                <a:ea typeface="Calibri"/>
                <a:cs typeface="Calibri"/>
                <a:sym typeface="Calibri"/>
              </a:rPr>
              <a:t>complete the</a:t>
            </a:r>
            <a:r>
              <a:rPr lang="en-GB" sz="2000" b="1" u="sng" dirty="0">
                <a:solidFill>
                  <a:schemeClr val="hlink"/>
                </a:solidFill>
                <a:latin typeface="Calibri"/>
                <a:ea typeface="Calibri"/>
                <a:cs typeface="Calibri"/>
                <a:sym typeface="Calibri"/>
                <a:hlinkClick r:id="rId3"/>
              </a:rPr>
              <a:t> formal application</a:t>
            </a:r>
            <a:r>
              <a:rPr lang="en-GB" sz="2000" b="1" dirty="0">
                <a:latin typeface="Calibri"/>
                <a:ea typeface="Calibri"/>
                <a:cs typeface="Calibri"/>
                <a:sym typeface="Calibri"/>
              </a:rPr>
              <a:t> for postgraduate study</a:t>
            </a:r>
            <a:r>
              <a:rPr lang="en-GB" sz="2000" dirty="0">
                <a:latin typeface="Calibri"/>
                <a:ea typeface="Calibri"/>
                <a:cs typeface="Calibri"/>
                <a:sym typeface="Calibri"/>
              </a:rPr>
              <a:t> in Anthropology at Durham University. If you are undertaking a project offered in the following pages, in your application you should </a:t>
            </a:r>
            <a:r>
              <a:rPr lang="en-GB" sz="2000" b="1" dirty="0">
                <a:latin typeface="Calibri"/>
                <a:ea typeface="Calibri"/>
                <a:cs typeface="Calibri"/>
                <a:sym typeface="Calibri"/>
              </a:rPr>
              <a:t>refer to the project code which is listed after the title. </a:t>
            </a:r>
            <a:endParaRPr sz="2000" b="1" dirty="0">
              <a:solidFill>
                <a:srgbClr val="C00000"/>
              </a:solidFill>
              <a:latin typeface="Calibri"/>
              <a:ea typeface="Calibri"/>
              <a:cs typeface="Calibri"/>
              <a:sym typeface="Calibri"/>
            </a:endParaRPr>
          </a:p>
          <a:p>
            <a:pPr marL="0" lvl="0" indent="0" algn="l" rtl="0">
              <a:spcBef>
                <a:spcPts val="0"/>
              </a:spcBef>
              <a:spcAft>
                <a:spcPts val="0"/>
              </a:spcAft>
              <a:buNone/>
            </a:pPr>
            <a:endParaRPr sz="1000" dirty="0">
              <a:latin typeface="Calibri"/>
              <a:ea typeface="Calibri"/>
              <a:cs typeface="Calibri"/>
              <a:sym typeface="Calibri"/>
            </a:endParaRPr>
          </a:p>
          <a:p>
            <a:pPr marL="0" lvl="0" indent="0" algn="l" rtl="0">
              <a:spcBef>
                <a:spcPts val="0"/>
              </a:spcBef>
              <a:spcAft>
                <a:spcPts val="0"/>
              </a:spcAft>
              <a:buNone/>
            </a:pPr>
            <a:r>
              <a:rPr lang="en-GB" sz="2000" b="1" dirty="0">
                <a:solidFill>
                  <a:srgbClr val="C00000"/>
                </a:solidFill>
                <a:latin typeface="Calibri"/>
                <a:ea typeface="Calibri"/>
                <a:cs typeface="Calibri"/>
                <a:sym typeface="Calibri"/>
              </a:rPr>
              <a:t>You will need:</a:t>
            </a:r>
            <a:endParaRPr sz="2000" b="1" dirty="0">
              <a:solidFill>
                <a:srgbClr val="C00000"/>
              </a:solidFill>
              <a:latin typeface="Calibri"/>
              <a:ea typeface="Calibri"/>
              <a:cs typeface="Calibri"/>
              <a:sym typeface="Calibri"/>
            </a:endParaRPr>
          </a:p>
          <a:p>
            <a:pPr marL="914400" lvl="0" indent="-342900" algn="l" rtl="0">
              <a:spcBef>
                <a:spcPts val="0"/>
              </a:spcBef>
              <a:spcAft>
                <a:spcPts val="0"/>
              </a:spcAft>
              <a:buSzPts val="1800"/>
              <a:buFont typeface="Calibri"/>
              <a:buChar char="-"/>
            </a:pPr>
            <a:r>
              <a:rPr lang="en-GB" sz="2000" dirty="0">
                <a:latin typeface="Calibri"/>
                <a:ea typeface="Calibri"/>
                <a:cs typeface="Calibri"/>
                <a:sym typeface="Calibri"/>
              </a:rPr>
              <a:t>A 2.1 or 1st Class Undergraduate Degree (or </a:t>
            </a:r>
            <a:r>
              <a:rPr lang="en-GB" sz="2000" u="sng" dirty="0">
                <a:solidFill>
                  <a:schemeClr val="hlink"/>
                </a:solidFill>
                <a:latin typeface="Calibri"/>
                <a:ea typeface="Calibri"/>
                <a:cs typeface="Calibri"/>
                <a:sym typeface="Calibri"/>
                <a:hlinkClick r:id="rId4"/>
              </a:rPr>
              <a:t>equivalent in your country</a:t>
            </a:r>
            <a:r>
              <a:rPr lang="en-GB" sz="2000" dirty="0">
                <a:latin typeface="Calibri"/>
                <a:ea typeface="Calibri"/>
                <a:cs typeface="Calibri"/>
                <a:sym typeface="Calibri"/>
              </a:rPr>
              <a:t>).</a:t>
            </a:r>
            <a:endParaRPr sz="2000" dirty="0">
              <a:highlight>
                <a:srgbClr val="FFFFFF"/>
              </a:highlight>
              <a:latin typeface="Calibri"/>
              <a:ea typeface="Calibri"/>
              <a:cs typeface="Calibri"/>
              <a:sym typeface="Calibri"/>
            </a:endParaRPr>
          </a:p>
          <a:p>
            <a:pPr marL="914400" lvl="0" indent="-346075" algn="l" rtl="0">
              <a:spcBef>
                <a:spcPts val="0"/>
              </a:spcBef>
              <a:spcAft>
                <a:spcPts val="0"/>
              </a:spcAft>
              <a:buSzPts val="1850"/>
              <a:buFont typeface="Calibri"/>
              <a:buChar char="-"/>
            </a:pPr>
            <a:r>
              <a:rPr lang="en-GB" sz="2000" dirty="0">
                <a:highlight>
                  <a:srgbClr val="FFFFFF"/>
                </a:highlight>
                <a:latin typeface="Calibri"/>
                <a:ea typeface="Calibri"/>
                <a:cs typeface="Calibri"/>
                <a:sym typeface="Calibri"/>
              </a:rPr>
              <a:t>Evidence of English language proficiency if you are a non-native English speaker (e.g. a recent degree from a </a:t>
            </a:r>
            <a:r>
              <a:rPr lang="en-GB" sz="2000" u="sng" dirty="0">
                <a:solidFill>
                  <a:schemeClr val="hlink"/>
                </a:solidFill>
                <a:highlight>
                  <a:srgbClr val="FFFFFF"/>
                </a:highlight>
                <a:latin typeface="Calibri"/>
                <a:ea typeface="Calibri"/>
                <a:cs typeface="Calibri"/>
                <a:sym typeface="Calibri"/>
                <a:hlinkClick r:id="rId5"/>
              </a:rPr>
              <a:t>majority English speaking country</a:t>
            </a:r>
            <a:r>
              <a:rPr lang="en-GB" sz="2000" dirty="0">
                <a:highlight>
                  <a:srgbClr val="FFFFFF"/>
                </a:highlight>
                <a:latin typeface="Calibri"/>
                <a:ea typeface="Calibri"/>
                <a:cs typeface="Calibri"/>
                <a:sym typeface="Calibri"/>
              </a:rPr>
              <a:t> OR a Secure English Language Test (SELT), such as</a:t>
            </a:r>
            <a:r>
              <a:rPr lang="en-GB" sz="2000" u="sng" dirty="0">
                <a:solidFill>
                  <a:schemeClr val="hlink"/>
                </a:solidFill>
                <a:highlight>
                  <a:srgbClr val="FFFFFF"/>
                </a:highlight>
                <a:latin typeface="Calibri"/>
                <a:ea typeface="Calibri"/>
                <a:cs typeface="Calibri"/>
                <a:sym typeface="Calibri"/>
                <a:hlinkClick r:id="rId6"/>
              </a:rPr>
              <a:t> IELTS, scoring 7 or the equivalent</a:t>
            </a:r>
            <a:r>
              <a:rPr lang="en-GB" sz="2000" dirty="0">
                <a:highlight>
                  <a:srgbClr val="FFFFFF"/>
                </a:highlight>
                <a:latin typeface="Calibri"/>
                <a:ea typeface="Calibri"/>
                <a:cs typeface="Calibri"/>
                <a:sym typeface="Calibri"/>
              </a:rPr>
              <a:t>). </a:t>
            </a:r>
            <a:endParaRPr sz="2000" dirty="0">
              <a:highlight>
                <a:srgbClr val="FFFFFF"/>
              </a:highlight>
              <a:latin typeface="Calibri"/>
              <a:ea typeface="Calibri"/>
              <a:cs typeface="Calibri"/>
              <a:sym typeface="Calibri"/>
            </a:endParaRPr>
          </a:p>
          <a:p>
            <a:pPr marL="914400" lvl="0" indent="-346075" algn="l" rtl="0">
              <a:spcBef>
                <a:spcPts val="0"/>
              </a:spcBef>
              <a:spcAft>
                <a:spcPts val="0"/>
              </a:spcAft>
              <a:buSzPts val="1850"/>
              <a:buFont typeface="Calibri"/>
              <a:buChar char="-"/>
            </a:pPr>
            <a:r>
              <a:rPr lang="en-GB" sz="2000" i="1" dirty="0">
                <a:highlight>
                  <a:srgbClr val="FFFFFF"/>
                </a:highlight>
                <a:latin typeface="Calibri"/>
                <a:ea typeface="Calibri"/>
                <a:cs typeface="Calibri"/>
                <a:sym typeface="Calibri"/>
              </a:rPr>
              <a:t>Two</a:t>
            </a:r>
            <a:r>
              <a:rPr lang="en-GB" sz="2000" dirty="0">
                <a:highlight>
                  <a:srgbClr val="FFFFFF"/>
                </a:highlight>
                <a:latin typeface="Calibri"/>
                <a:ea typeface="Calibri"/>
                <a:cs typeface="Calibri"/>
                <a:sym typeface="Calibri"/>
              </a:rPr>
              <a:t> academic references (you can apply without these in hand, but check that your referees are willing before naming them on your application).</a:t>
            </a:r>
          </a:p>
          <a:p>
            <a:pPr marL="914400" lvl="0" indent="-346075" algn="l" rtl="0">
              <a:spcBef>
                <a:spcPts val="0"/>
              </a:spcBef>
              <a:spcAft>
                <a:spcPts val="0"/>
              </a:spcAft>
              <a:buSzPts val="1850"/>
              <a:buFont typeface="Calibri"/>
              <a:buChar char="-"/>
            </a:pPr>
            <a:endParaRPr sz="1000" dirty="0">
              <a:highlight>
                <a:srgbClr val="FFFFFF"/>
              </a:highlight>
              <a:latin typeface="Calibri"/>
              <a:ea typeface="Calibri"/>
              <a:cs typeface="Calibri"/>
              <a:sym typeface="Calibri"/>
            </a:endParaRPr>
          </a:p>
          <a:p>
            <a:pPr marL="0" lvl="0" indent="0" algn="l" rtl="0">
              <a:spcBef>
                <a:spcPts val="0"/>
              </a:spcBef>
              <a:spcAft>
                <a:spcPts val="0"/>
              </a:spcAft>
              <a:buNone/>
            </a:pPr>
            <a:r>
              <a:rPr lang="en-GB" sz="2000" b="1" dirty="0">
                <a:solidFill>
                  <a:srgbClr val="C00000"/>
                </a:solidFill>
                <a:highlight>
                  <a:srgbClr val="FFFFFF"/>
                </a:highlight>
                <a:latin typeface="Calibri"/>
                <a:ea typeface="Calibri"/>
                <a:cs typeface="Calibri"/>
                <a:sym typeface="Calibri"/>
              </a:rPr>
              <a:t>Financial information:</a:t>
            </a:r>
            <a:endParaRPr sz="2000" b="1" dirty="0">
              <a:solidFill>
                <a:srgbClr val="C00000"/>
              </a:solidFill>
              <a:highlight>
                <a:srgbClr val="FFFFFF"/>
              </a:highlight>
              <a:latin typeface="Calibri"/>
              <a:ea typeface="Calibri"/>
              <a:cs typeface="Calibri"/>
              <a:sym typeface="Calibri"/>
            </a:endParaRPr>
          </a:p>
          <a:p>
            <a:pPr marL="914400" lvl="0" indent="-346075" algn="l" rtl="0">
              <a:spcBef>
                <a:spcPts val="0"/>
              </a:spcBef>
              <a:spcAft>
                <a:spcPts val="0"/>
              </a:spcAft>
              <a:buSzPts val="1850"/>
              <a:buFont typeface="Calibri"/>
              <a:buChar char="-"/>
            </a:pPr>
            <a:r>
              <a:rPr lang="en-GB" sz="2000" dirty="0">
                <a:highlight>
                  <a:srgbClr val="FFFFFF"/>
                </a:highlight>
                <a:latin typeface="Calibri"/>
                <a:ea typeface="Calibri"/>
                <a:cs typeface="Calibri"/>
                <a:sym typeface="Calibri"/>
              </a:rPr>
              <a:t>You can find out about funding, postgraduate research tuition fees and living costs in Durham </a:t>
            </a:r>
            <a:r>
              <a:rPr lang="en-GB" sz="2000" u="sng" dirty="0">
                <a:solidFill>
                  <a:schemeClr val="hlink"/>
                </a:solidFill>
                <a:highlight>
                  <a:srgbClr val="FFFFFF"/>
                </a:highlight>
                <a:latin typeface="Calibri"/>
                <a:ea typeface="Calibri"/>
                <a:cs typeface="Calibri"/>
                <a:sym typeface="Calibri"/>
                <a:hlinkClick r:id="rId7"/>
              </a:rPr>
              <a:t>here</a:t>
            </a:r>
            <a:r>
              <a:rPr lang="en-GB" sz="2000" dirty="0">
                <a:highlight>
                  <a:srgbClr val="FFFFFF"/>
                </a:highlight>
                <a:latin typeface="Calibri"/>
                <a:ea typeface="Calibri"/>
                <a:cs typeface="Calibri"/>
                <a:sym typeface="Calibri"/>
              </a:rPr>
              <a:t>.</a:t>
            </a:r>
            <a:endParaRPr sz="2000" dirty="0">
              <a:highlight>
                <a:srgbClr val="FFFFFF"/>
              </a:highlight>
              <a:latin typeface="Calibri"/>
              <a:ea typeface="Calibri"/>
              <a:cs typeface="Calibri"/>
              <a:sym typeface="Calibri"/>
            </a:endParaRPr>
          </a:p>
          <a:p>
            <a:pPr marL="914400" lvl="0" indent="-346075" algn="l" rtl="0">
              <a:spcBef>
                <a:spcPts val="0"/>
              </a:spcBef>
              <a:spcAft>
                <a:spcPts val="0"/>
              </a:spcAft>
              <a:buSzPts val="1850"/>
              <a:buFont typeface="Calibri"/>
              <a:buChar char="-"/>
            </a:pPr>
            <a:r>
              <a:rPr lang="en-GB" sz="2000" dirty="0">
                <a:solidFill>
                  <a:schemeClr val="dk1"/>
                </a:solidFill>
                <a:highlight>
                  <a:schemeClr val="lt1"/>
                </a:highlight>
                <a:latin typeface="Calibri"/>
                <a:ea typeface="Calibri"/>
                <a:cs typeface="Calibri"/>
                <a:sym typeface="Calibri"/>
              </a:rPr>
              <a:t>Unfortunately, there is very little funding available for Masters programmes (though there is more for a PhD should you wish to continue postgraduate study)</a:t>
            </a:r>
            <a:endParaRPr sz="2000" dirty="0">
              <a:highlight>
                <a:srgbClr val="FFFFFF"/>
              </a:highlight>
              <a:latin typeface="Calibri"/>
              <a:ea typeface="Calibri"/>
              <a:cs typeface="Calibri"/>
              <a:sym typeface="Calibri"/>
            </a:endParaRPr>
          </a:p>
          <a:p>
            <a:pPr marL="0" lvl="0" indent="0" algn="l" rtl="0">
              <a:spcBef>
                <a:spcPts val="0"/>
              </a:spcBef>
              <a:spcAft>
                <a:spcPts val="0"/>
              </a:spcAft>
              <a:buNone/>
            </a:pPr>
            <a:endParaRPr sz="1800" dirty="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19"/>
          <p:cNvSpPr txBox="1"/>
          <p:nvPr/>
        </p:nvSpPr>
        <p:spPr>
          <a:xfrm>
            <a:off x="152400" y="2574491"/>
            <a:ext cx="11887200" cy="52451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a:solidFill>
                  <a:schemeClr val="hlink"/>
                </a:solidFill>
                <a:latin typeface="Calibri"/>
                <a:ea typeface="Calibri"/>
                <a:cs typeface="Calibri"/>
                <a:sym typeface="Calibri"/>
                <a:hlinkClick r:id="rId3" action="ppaction://hlinksldjump"/>
              </a:rPr>
              <a:t>Sally Street</a:t>
            </a:r>
            <a:r>
              <a:rPr lang="en-GB" sz="2400" dirty="0">
                <a:solidFill>
                  <a:schemeClr val="hlink"/>
                </a:solidFill>
                <a:latin typeface="Calibri"/>
                <a:ea typeface="Calibri"/>
                <a:cs typeface="Calibri"/>
                <a:sym typeface="Calibri"/>
              </a:rPr>
              <a:t>     </a:t>
            </a:r>
            <a:r>
              <a:rPr lang="en-GB" sz="2400" dirty="0">
                <a:solidFill>
                  <a:schemeClr val="hlink"/>
                </a:solidFill>
                <a:latin typeface="Calibri"/>
                <a:ea typeface="Calibri"/>
                <a:cs typeface="Calibri"/>
                <a:sym typeface="Calibri"/>
                <a:hlinkClick r:id="rId4" action="ppaction://hlinksldjump"/>
              </a:rPr>
              <a:t>Rachel Kendal</a:t>
            </a:r>
            <a:r>
              <a:rPr lang="en-GB" sz="2400" dirty="0">
                <a:solidFill>
                  <a:schemeClr val="hlink"/>
                </a:solidFill>
                <a:latin typeface="Calibri"/>
                <a:ea typeface="Calibri"/>
                <a:cs typeface="Calibri"/>
                <a:sym typeface="Calibri"/>
              </a:rPr>
              <a:t>     </a:t>
            </a:r>
            <a:r>
              <a:rPr lang="en-GB" sz="2400" dirty="0">
                <a:solidFill>
                  <a:schemeClr val="hlink"/>
                </a:solidFill>
                <a:latin typeface="Calibri"/>
                <a:ea typeface="Calibri"/>
                <a:cs typeface="Calibri"/>
                <a:sym typeface="Calibri"/>
                <a:hlinkClick r:id="rId5" action="ppaction://hlinksldjump"/>
              </a:rPr>
              <a:t>Amanda Tan</a:t>
            </a:r>
            <a:r>
              <a:rPr lang="en-GB" sz="2400" dirty="0">
                <a:solidFill>
                  <a:schemeClr val="hlink"/>
                </a:solidFill>
                <a:latin typeface="Calibri"/>
                <a:ea typeface="Calibri"/>
                <a:cs typeface="Calibri"/>
                <a:sym typeface="Calibri"/>
              </a:rPr>
              <a:t>     </a:t>
            </a:r>
            <a:r>
              <a:rPr lang="en-GB" sz="2400" u="sng" dirty="0">
                <a:solidFill>
                  <a:schemeClr val="hlink"/>
                </a:solidFill>
                <a:latin typeface="Calibri"/>
                <a:ea typeface="Calibri"/>
                <a:cs typeface="Calibri"/>
                <a:sym typeface="Calibri"/>
                <a:hlinkClick r:id="rId6" action="ppaction://hlinksldjump"/>
              </a:rPr>
              <a:t>Jeremy Kendal</a:t>
            </a:r>
            <a:r>
              <a:rPr lang="en-GB" sz="2400" dirty="0">
                <a:latin typeface="Calibri"/>
                <a:ea typeface="Calibri"/>
                <a:cs typeface="Calibri"/>
                <a:sym typeface="Calibri"/>
              </a:rPr>
              <a:t>			</a:t>
            </a:r>
            <a:endParaRPr sz="2400" dirty="0">
              <a:latin typeface="Calibri"/>
              <a:ea typeface="Calibri"/>
              <a:cs typeface="Calibri"/>
              <a:sym typeface="Calibri"/>
            </a:endParaRPr>
          </a:p>
          <a:p>
            <a:pPr marL="0" lvl="0" indent="0" algn="l" rtl="0">
              <a:spcBef>
                <a:spcPts val="0"/>
              </a:spcBef>
              <a:spcAft>
                <a:spcPts val="0"/>
              </a:spcAft>
              <a:buNone/>
            </a:pPr>
            <a:endParaRPr sz="2400" dirty="0">
              <a:latin typeface="Calibri"/>
              <a:ea typeface="Calibri"/>
              <a:cs typeface="Calibri"/>
              <a:sym typeface="Calibri"/>
            </a:endParaRPr>
          </a:p>
        </p:txBody>
      </p:sp>
      <p:sp>
        <p:nvSpPr>
          <p:cNvPr id="3" name="TextBox 2">
            <a:extLst>
              <a:ext uri="{FF2B5EF4-FFF2-40B4-BE49-F238E27FC236}">
                <a16:creationId xmlns:a16="http://schemas.microsoft.com/office/drawing/2014/main" id="{AC80B027-C926-21DF-9232-353943020584}"/>
              </a:ext>
            </a:extLst>
          </p:cNvPr>
          <p:cNvSpPr txBox="1"/>
          <p:nvPr/>
        </p:nvSpPr>
        <p:spPr>
          <a:xfrm>
            <a:off x="180488" y="215060"/>
            <a:ext cx="1181501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C00000"/>
                </a:solidFill>
                <a:effectLst/>
                <a:uLnTx/>
                <a:uFillTx/>
                <a:latin typeface="Calibri"/>
                <a:ea typeface="Calibri"/>
                <a:cs typeface="Calibri"/>
                <a:sym typeface="Calibri"/>
              </a:rPr>
              <a:t>Staff Specialisms in Evolutionary and Biological </a:t>
            </a:r>
            <a:r>
              <a:rPr lang="en-GB" sz="3200" b="1" dirty="0">
                <a:solidFill>
                  <a:srgbClr val="C00000"/>
                </a:solidFill>
                <a:latin typeface="Calibri"/>
                <a:ea typeface="Calibri"/>
                <a:cs typeface="Calibri"/>
                <a:sym typeface="Calibri"/>
              </a:rPr>
              <a:t>A</a:t>
            </a:r>
            <a:r>
              <a:rPr kumimoji="0" lang="en-GB" sz="3200" b="1" i="0" u="none" strike="noStrike" kern="0" cap="none" spc="0" normalizeH="0" baseline="0" noProof="0" dirty="0" err="1">
                <a:ln>
                  <a:noFill/>
                </a:ln>
                <a:solidFill>
                  <a:srgbClr val="C00000"/>
                </a:solidFill>
                <a:effectLst/>
                <a:uLnTx/>
                <a:uFillTx/>
                <a:latin typeface="Calibri"/>
                <a:ea typeface="Calibri"/>
                <a:cs typeface="Calibri"/>
                <a:sym typeface="Calibri"/>
              </a:rPr>
              <a:t>nthropology</a:t>
            </a:r>
            <a:endParaRPr kumimoji="0" lang="en-GB" sz="3200" b="1" i="0" u="none" strike="noStrike" kern="0" cap="none" spc="0" normalizeH="0" baseline="0" noProof="0" dirty="0">
              <a:ln>
                <a:noFill/>
              </a:ln>
              <a:solidFill>
                <a:srgbClr val="C00000"/>
              </a:solidFill>
              <a:effectLst/>
              <a:uLnTx/>
              <a:uFillTx/>
              <a:latin typeface="Calibri"/>
              <a:ea typeface="Calibri"/>
              <a:cs typeface="Calibri"/>
              <a:sym typeface="Calibri"/>
            </a:endParaRPr>
          </a:p>
        </p:txBody>
      </p:sp>
      <p:sp>
        <p:nvSpPr>
          <p:cNvPr id="5" name="TextBox 4">
            <a:extLst>
              <a:ext uri="{FF2B5EF4-FFF2-40B4-BE49-F238E27FC236}">
                <a16:creationId xmlns:a16="http://schemas.microsoft.com/office/drawing/2014/main" id="{DB4B79ED-11AE-6663-2E8D-BFC2DD2269E3}"/>
              </a:ext>
            </a:extLst>
          </p:cNvPr>
          <p:cNvSpPr txBox="1"/>
          <p:nvPr/>
        </p:nvSpPr>
        <p:spPr>
          <a:xfrm>
            <a:off x="144394" y="831541"/>
            <a:ext cx="118872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If you are interested in the following areas, see the pages for each staff member to learn more about the projects they could be offering, some of which are co-supervised with staff in other departments. Contact staff to discuss these or your own project ideas.</a:t>
            </a:r>
          </a:p>
        </p:txBody>
      </p:sp>
      <p:sp>
        <p:nvSpPr>
          <p:cNvPr id="8" name="TextBox 7">
            <a:extLst>
              <a:ext uri="{FF2B5EF4-FFF2-40B4-BE49-F238E27FC236}">
                <a16:creationId xmlns:a16="http://schemas.microsoft.com/office/drawing/2014/main" id="{E2A3E855-8743-D724-EFDA-9CB54B49A47C}"/>
              </a:ext>
            </a:extLst>
          </p:cNvPr>
          <p:cNvSpPr txBox="1"/>
          <p:nvPr/>
        </p:nvSpPr>
        <p:spPr>
          <a:xfrm>
            <a:off x="152400" y="3382252"/>
            <a:ext cx="7486345" cy="461665"/>
          </a:xfrm>
          <a:prstGeom prst="rect">
            <a:avLst/>
          </a:prstGeom>
          <a:noFill/>
        </p:spPr>
        <p:txBody>
          <a:bodyPr wrap="none" rtlCol="0">
            <a:spAutoFit/>
          </a:bodyPr>
          <a:lstStyle/>
          <a:p>
            <a:r>
              <a:rPr lang="en-GB" sz="2400" b="1" dirty="0">
                <a:solidFill>
                  <a:srgbClr val="C00000"/>
                </a:solidFill>
                <a:latin typeface="Calibri" panose="020F0502020204030204" pitchFamily="34" charset="0"/>
                <a:ea typeface="Calibri" panose="020F0502020204030204" pitchFamily="34" charset="0"/>
                <a:cs typeface="Calibri" panose="020F0502020204030204" pitchFamily="34" charset="0"/>
              </a:rPr>
              <a:t>Forensic Anthropology and Human/Hominin Morphology</a:t>
            </a:r>
          </a:p>
        </p:txBody>
      </p:sp>
      <p:sp>
        <p:nvSpPr>
          <p:cNvPr id="9" name="TextBox 8">
            <a:extLst>
              <a:ext uri="{FF2B5EF4-FFF2-40B4-BE49-F238E27FC236}">
                <a16:creationId xmlns:a16="http://schemas.microsoft.com/office/drawing/2014/main" id="{54F27077-631A-885D-D2EE-A28884470761}"/>
              </a:ext>
            </a:extLst>
          </p:cNvPr>
          <p:cNvSpPr txBox="1"/>
          <p:nvPr/>
        </p:nvSpPr>
        <p:spPr>
          <a:xfrm>
            <a:off x="139550" y="2203478"/>
            <a:ext cx="5011308" cy="461665"/>
          </a:xfrm>
          <a:prstGeom prst="rect">
            <a:avLst/>
          </a:prstGeom>
          <a:noFill/>
        </p:spPr>
        <p:txBody>
          <a:bodyPr wrap="none" rtlCol="0">
            <a:spAutoFit/>
          </a:bodyPr>
          <a:lstStyle/>
          <a:p>
            <a:r>
              <a:rPr lang="en-GB" sz="2400" b="1" dirty="0">
                <a:solidFill>
                  <a:srgbClr val="C00000"/>
                </a:solidFill>
                <a:latin typeface="Calibri" panose="020F0502020204030204" pitchFamily="34" charset="0"/>
                <a:ea typeface="Calibri" panose="020F0502020204030204" pitchFamily="34" charset="0"/>
                <a:cs typeface="Calibri" panose="020F0502020204030204" pitchFamily="34" charset="0"/>
              </a:rPr>
              <a:t>Cultural Evolution and Social Learning</a:t>
            </a:r>
          </a:p>
        </p:txBody>
      </p:sp>
      <p:sp>
        <p:nvSpPr>
          <p:cNvPr id="12" name="TextBox 11">
            <a:extLst>
              <a:ext uri="{FF2B5EF4-FFF2-40B4-BE49-F238E27FC236}">
                <a16:creationId xmlns:a16="http://schemas.microsoft.com/office/drawing/2014/main" id="{BB406658-2F35-049A-C7B4-B91432ECBEBA}"/>
              </a:ext>
            </a:extLst>
          </p:cNvPr>
          <p:cNvSpPr txBox="1"/>
          <p:nvPr/>
        </p:nvSpPr>
        <p:spPr>
          <a:xfrm>
            <a:off x="152400" y="3754985"/>
            <a:ext cx="778714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n-NO" sz="2400" b="0" i="0" u="sng" strike="noStrike" kern="0" cap="none" spc="0" normalizeH="0" baseline="0" noProof="0" dirty="0">
                <a:ln>
                  <a:noFill/>
                </a:ln>
                <a:solidFill>
                  <a:srgbClr val="0563C1"/>
                </a:solidFill>
                <a:effectLst/>
                <a:uLnTx/>
                <a:uFillTx/>
                <a:latin typeface="Calibri"/>
                <a:ea typeface="Calibri"/>
                <a:cs typeface="Calibri"/>
                <a:sym typeface="Calibri"/>
                <a:hlinkClick r:id="rId7" action="ppaction://hlinksldjump"/>
              </a:rPr>
              <a:t>Trudi Buck</a:t>
            </a:r>
            <a:r>
              <a:rPr lang="nn-NO" sz="2400" dirty="0">
                <a:latin typeface="Calibri"/>
                <a:ea typeface="Calibri"/>
                <a:cs typeface="Calibri"/>
                <a:sym typeface="Calibri"/>
              </a:rPr>
              <a:t>     </a:t>
            </a:r>
            <a:r>
              <a:rPr kumimoji="0" lang="nn-NO" sz="2400" b="0" i="0" u="sng" strike="noStrike" kern="0" cap="none" spc="0" normalizeH="0" baseline="0" noProof="0" dirty="0">
                <a:ln>
                  <a:noFill/>
                </a:ln>
                <a:solidFill>
                  <a:srgbClr val="0563C1"/>
                </a:solidFill>
                <a:effectLst/>
                <a:uLnTx/>
                <a:uFillTx/>
                <a:latin typeface="Calibri"/>
                <a:ea typeface="Calibri"/>
                <a:cs typeface="Calibri"/>
                <a:sym typeface="Calibri"/>
                <a:hlinkClick r:id="rId8" action="ppaction://hlinksldjump"/>
              </a:rPr>
              <a:t>Sarah Elton</a:t>
            </a:r>
            <a:r>
              <a:rPr kumimoji="0" lang="nn-NO" sz="2400" b="0" i="0" strike="noStrike" kern="0" cap="none" spc="0" normalizeH="0" baseline="0" noProof="0" dirty="0">
                <a:ln>
                  <a:noFill/>
                </a:ln>
                <a:solidFill>
                  <a:srgbClr val="0563C1"/>
                </a:solidFill>
                <a:effectLst/>
                <a:uLnTx/>
                <a:uFillTx/>
                <a:latin typeface="Calibri"/>
                <a:ea typeface="Calibri"/>
                <a:cs typeface="Calibri"/>
                <a:sym typeface="Calibri"/>
              </a:rPr>
              <a:t>     </a:t>
            </a:r>
            <a:r>
              <a:rPr kumimoji="0" lang="nn-NO" sz="2400" b="0" i="0" u="sng" strike="noStrike" kern="0" cap="none" spc="0" normalizeH="0" baseline="0" noProof="0" dirty="0">
                <a:ln>
                  <a:noFill/>
                </a:ln>
                <a:solidFill>
                  <a:srgbClr val="0563C1"/>
                </a:solidFill>
                <a:effectLst/>
                <a:uLnTx/>
                <a:uFillTx/>
                <a:latin typeface="Calibri"/>
                <a:ea typeface="Calibri"/>
                <a:cs typeface="Calibri"/>
                <a:sym typeface="Calibri"/>
                <a:hlinkClick r:id="rId9" action="ppaction://hlinksldjump"/>
              </a:rPr>
              <a:t>Fire Kovarovic</a:t>
            </a:r>
            <a:endParaRPr kumimoji="0" lang="nn-NO"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 name="TextBox 1">
            <a:extLst>
              <a:ext uri="{FF2B5EF4-FFF2-40B4-BE49-F238E27FC236}">
                <a16:creationId xmlns:a16="http://schemas.microsoft.com/office/drawing/2014/main" id="{426DCD82-8221-2639-7096-D04325C3FAD5}"/>
              </a:ext>
            </a:extLst>
          </p:cNvPr>
          <p:cNvSpPr txBox="1"/>
          <p:nvPr/>
        </p:nvSpPr>
        <p:spPr>
          <a:xfrm>
            <a:off x="180488" y="4445601"/>
            <a:ext cx="4334841" cy="461665"/>
          </a:xfrm>
          <a:prstGeom prst="rect">
            <a:avLst/>
          </a:prstGeom>
          <a:noFill/>
        </p:spPr>
        <p:txBody>
          <a:bodyPr wrap="none" rtlCol="0">
            <a:spAutoFit/>
          </a:bodyPr>
          <a:lstStyle/>
          <a:p>
            <a:r>
              <a:rPr lang="en-GB" sz="2400" b="1" dirty="0">
                <a:solidFill>
                  <a:srgbClr val="C00000"/>
                </a:solidFill>
                <a:latin typeface="Calibri" panose="020F0502020204030204" pitchFamily="34" charset="0"/>
                <a:ea typeface="Calibri" panose="020F0502020204030204" pitchFamily="34" charset="0"/>
                <a:cs typeface="Calibri" panose="020F0502020204030204" pitchFamily="34" charset="0"/>
              </a:rPr>
              <a:t>Human Behaviour and Cognition</a:t>
            </a:r>
          </a:p>
        </p:txBody>
      </p:sp>
      <p:sp>
        <p:nvSpPr>
          <p:cNvPr id="4" name="TextBox 3">
            <a:extLst>
              <a:ext uri="{FF2B5EF4-FFF2-40B4-BE49-F238E27FC236}">
                <a16:creationId xmlns:a16="http://schemas.microsoft.com/office/drawing/2014/main" id="{B6E48F63-76C6-5011-DD13-15F34FD15B91}"/>
              </a:ext>
            </a:extLst>
          </p:cNvPr>
          <p:cNvSpPr txBox="1"/>
          <p:nvPr/>
        </p:nvSpPr>
        <p:spPr>
          <a:xfrm>
            <a:off x="180488" y="4709511"/>
            <a:ext cx="12011512" cy="9387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sng" strike="noStrike" kern="0" cap="none" spc="0" normalizeH="0" baseline="0" noProof="0" dirty="0">
                <a:ln>
                  <a:noFill/>
                </a:ln>
                <a:solidFill>
                  <a:srgbClr val="0563C1"/>
                </a:solidFill>
                <a:effectLst/>
                <a:uLnTx/>
                <a:uFillTx/>
                <a:latin typeface="Calibri"/>
                <a:ea typeface="Calibri"/>
                <a:cs typeface="Calibri"/>
                <a:sym typeface="Calibri"/>
                <a:hlinkClick r:id="rId3" action="ppaction://hlinksldjump"/>
              </a:rPr>
              <a:t>Sally Street</a:t>
            </a:r>
            <a:r>
              <a:rPr lang="en-GB" sz="3000" dirty="0">
                <a:latin typeface="Calibri"/>
                <a:ea typeface="Calibri"/>
                <a:cs typeface="Calibri"/>
                <a:sym typeface="Calibri"/>
              </a:rPr>
              <a:t>     </a:t>
            </a:r>
            <a:r>
              <a:rPr lang="en-GB" sz="2500" u="sng" dirty="0">
                <a:solidFill>
                  <a:srgbClr val="0563C1"/>
                </a:solidFill>
                <a:latin typeface="Calibri"/>
                <a:ea typeface="Calibri"/>
                <a:cs typeface="Calibri"/>
                <a:sym typeface="Calibri"/>
                <a:hlinkClick r:id="rId4" action="ppaction://hlinksldjump"/>
              </a:rPr>
              <a:t>Rachel Kendal</a:t>
            </a:r>
            <a:r>
              <a:rPr lang="en-GB" sz="2500" dirty="0">
                <a:solidFill>
                  <a:srgbClr val="0563C1"/>
                </a:solidFill>
                <a:latin typeface="Calibri"/>
                <a:ea typeface="Calibri"/>
                <a:cs typeface="Calibri"/>
                <a:sym typeface="Calibri"/>
              </a:rPr>
              <a:t>      </a:t>
            </a:r>
            <a:r>
              <a:rPr lang="en-GB" sz="2400" u="sng" dirty="0">
                <a:solidFill>
                  <a:srgbClr val="0563C1"/>
                </a:solidFill>
                <a:latin typeface="Calibri"/>
                <a:ea typeface="Calibri"/>
                <a:cs typeface="Calibri"/>
                <a:sym typeface="Calibri"/>
                <a:hlinkClick r:id="rId5" action="ppaction://hlinksldjump"/>
              </a:rPr>
              <a:t>Amanda Tan</a:t>
            </a:r>
            <a:r>
              <a:rPr lang="en-GB" sz="2400" dirty="0">
                <a:solidFill>
                  <a:srgbClr val="0563C1"/>
                </a:solidFill>
                <a:latin typeface="Calibri"/>
                <a:ea typeface="Calibri"/>
                <a:cs typeface="Calibri"/>
                <a:sym typeface="Calibri"/>
              </a:rPr>
              <a:t>    </a:t>
            </a:r>
            <a:r>
              <a:rPr lang="en-GB" sz="2400" u="sng" dirty="0">
                <a:solidFill>
                  <a:srgbClr val="0563C1"/>
                </a:solidFill>
                <a:latin typeface="Calibri"/>
                <a:ea typeface="Calibri"/>
                <a:cs typeface="Calibri"/>
                <a:sym typeface="Calibri"/>
                <a:hlinkClick r:id="rId6" action="ppaction://hlinksldjump"/>
              </a:rPr>
              <a:t>Jeremy Kendal</a:t>
            </a:r>
            <a:r>
              <a:rPr kumimoji="0" lang="en-GB" sz="2400" b="0" i="0" strike="noStrike" kern="0" cap="none" spc="0" normalizeH="0" baseline="0" noProof="0" dirty="0">
                <a:ln>
                  <a:noFill/>
                </a:ln>
                <a:solidFill>
                  <a:srgbClr val="0563C1"/>
                </a:solidFill>
                <a:effectLst/>
                <a:uLnTx/>
                <a:uFillTx/>
                <a:latin typeface="Calibri"/>
                <a:ea typeface="Calibri"/>
                <a:cs typeface="Calibri"/>
                <a:sym typeface="Calibri"/>
              </a:rPr>
              <a:t>     </a:t>
            </a:r>
            <a:r>
              <a:rPr kumimoji="0" lang="en-GB" sz="2400" b="0" i="0" u="sng" strike="noStrike" kern="0" cap="none" spc="0" normalizeH="0" baseline="0" noProof="0" dirty="0">
                <a:ln>
                  <a:noFill/>
                </a:ln>
                <a:solidFill>
                  <a:srgbClr val="0563C1"/>
                </a:solidFill>
                <a:effectLst/>
                <a:uLnTx/>
                <a:uFillTx/>
                <a:latin typeface="Calibri"/>
                <a:ea typeface="Calibri"/>
                <a:cs typeface="Calibri"/>
                <a:sym typeface="Calibri"/>
                <a:hlinkClick r:id="rId10" action="ppaction://hlinksldjump"/>
              </a:rPr>
              <a:t>Jo </a:t>
            </a:r>
            <a:r>
              <a:rPr kumimoji="0" lang="en-GB" sz="2400" b="0" i="0" u="sng" strike="noStrike" kern="0" cap="none" spc="0" normalizeH="0" baseline="0" noProof="0" dirty="0" err="1">
                <a:ln>
                  <a:noFill/>
                </a:ln>
                <a:solidFill>
                  <a:srgbClr val="0563C1"/>
                </a:solidFill>
                <a:effectLst/>
                <a:uLnTx/>
                <a:uFillTx/>
                <a:latin typeface="Calibri"/>
                <a:ea typeface="Calibri"/>
                <a:cs typeface="Calibri"/>
                <a:sym typeface="Calibri"/>
                <a:hlinkClick r:id="rId10" action="ppaction://hlinksldjump"/>
              </a:rPr>
              <a:t>Setchell</a:t>
            </a:r>
            <a:r>
              <a:rPr kumimoji="0" lang="en-GB" sz="2400" b="0" i="0" strike="noStrike" kern="0" cap="none" spc="0" normalizeH="0" baseline="0" noProof="0" dirty="0">
                <a:ln>
                  <a:noFill/>
                </a:ln>
                <a:solidFill>
                  <a:srgbClr val="0563C1"/>
                </a:solidFill>
                <a:effectLst/>
                <a:uLnTx/>
                <a:uFillTx/>
                <a:latin typeface="Calibri"/>
                <a:ea typeface="Calibri"/>
                <a:cs typeface="Calibri"/>
                <a:sym typeface="Calibri"/>
              </a:rPr>
              <a:t>      </a:t>
            </a:r>
            <a:r>
              <a:rPr kumimoji="0" lang="en-GB" sz="2400" b="0" i="0" u="sng" strike="noStrike" kern="0" cap="none" spc="0" normalizeH="0" baseline="0" noProof="0" dirty="0">
                <a:ln>
                  <a:noFill/>
                </a:ln>
                <a:solidFill>
                  <a:srgbClr val="0563C1"/>
                </a:solidFill>
                <a:effectLst/>
                <a:uLnTx/>
                <a:uFillTx/>
                <a:latin typeface="Calibri"/>
                <a:ea typeface="Calibri"/>
                <a:cs typeface="Calibri"/>
                <a:sym typeface="Calibri"/>
                <a:hlinkClick r:id="rId11" action="ppaction://hlinksldjump"/>
              </a:rPr>
              <a:t>Rob Barton</a:t>
            </a:r>
            <a:r>
              <a:rPr kumimoji="0" lang="en-GB" sz="2400" b="0" i="0" strike="noStrike" kern="0" cap="none" spc="0" normalizeH="0" baseline="0" noProof="0" dirty="0">
                <a:ln>
                  <a:noFill/>
                </a:ln>
                <a:solidFill>
                  <a:srgbClr val="0563C1"/>
                </a:solidFill>
                <a:effectLst/>
                <a:uLnTx/>
                <a:uFillTx/>
                <a:latin typeface="Calibri"/>
                <a:ea typeface="Calibri"/>
                <a:cs typeface="Calibri"/>
                <a:sym typeface="Calibri"/>
              </a:rPr>
              <a:t>   </a:t>
            </a:r>
            <a:r>
              <a:rPr kumimoji="0" lang="en-GB" sz="2500" b="0" i="0" u="sng" strike="noStrike" kern="0" cap="none" spc="0" normalizeH="0" baseline="0" noProof="0" dirty="0">
                <a:ln>
                  <a:noFill/>
                </a:ln>
                <a:solidFill>
                  <a:srgbClr val="0563C1"/>
                </a:solidFill>
                <a:effectLst/>
                <a:uLnTx/>
                <a:uFillTx/>
                <a:latin typeface="Calibri"/>
                <a:ea typeface="Calibri"/>
                <a:cs typeface="Calibri"/>
                <a:sym typeface="Calibri"/>
                <a:hlinkClick r:id="rId12" action="ppaction://hlinksldjump"/>
              </a:rPr>
              <a:t>Russell Hill</a:t>
            </a:r>
            <a:r>
              <a:rPr kumimoji="0" lang="en-GB" sz="2500" b="0" i="0" u="sng" strike="noStrike" kern="0" cap="none" spc="0" normalizeH="0" baseline="0" noProof="0" dirty="0">
                <a:ln>
                  <a:noFill/>
                </a:ln>
                <a:solidFill>
                  <a:srgbClr val="0563C1"/>
                </a:solidFill>
                <a:effectLst/>
                <a:uLnTx/>
                <a:uFillTx/>
                <a:latin typeface="Calibri"/>
                <a:ea typeface="Calibri"/>
                <a:cs typeface="Calibri"/>
                <a:sym typeface="Calibri"/>
                <a:hlinkClick r:id="rId13"/>
              </a:rPr>
              <a:t> </a:t>
            </a:r>
            <a:r>
              <a:rPr lang="en-GB" dirty="0"/>
              <a:t>       </a:t>
            </a:r>
          </a:p>
        </p:txBody>
      </p:sp>
      <p:sp>
        <p:nvSpPr>
          <p:cNvPr id="6" name="Google Shape;113;p15">
            <a:extLst>
              <a:ext uri="{FF2B5EF4-FFF2-40B4-BE49-F238E27FC236}">
                <a16:creationId xmlns:a16="http://schemas.microsoft.com/office/drawing/2014/main" id="{C0E3619B-5381-38E9-49C9-0A3667145934}"/>
              </a:ext>
            </a:extLst>
          </p:cNvPr>
          <p:cNvSpPr txBox="1"/>
          <p:nvPr/>
        </p:nvSpPr>
        <p:spPr>
          <a:xfrm>
            <a:off x="157316" y="6093400"/>
            <a:ext cx="11838184" cy="669000"/>
          </a:xfrm>
          <a:prstGeom prst="rect">
            <a:avLst/>
          </a:prstGeom>
          <a:solidFill>
            <a:srgbClr val="F4CC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dirty="0">
                <a:latin typeface="Calibri"/>
                <a:ea typeface="Calibri"/>
                <a:cs typeface="Calibri"/>
                <a:sym typeface="Calibri"/>
              </a:rPr>
              <a:t>Also see info on        </a:t>
            </a:r>
            <a:r>
              <a:rPr lang="en-GB" sz="2200" u="sng" dirty="0">
                <a:solidFill>
                  <a:schemeClr val="hlink"/>
                </a:solidFill>
                <a:latin typeface="Calibri"/>
                <a:ea typeface="Calibri"/>
                <a:cs typeface="Calibri"/>
                <a:sym typeface="Calibri"/>
                <a:hlinkClick r:id="rId14" action="ppaction://hlinksldjump"/>
              </a:rPr>
              <a:t>Why do an MSc by research</a:t>
            </a:r>
            <a:r>
              <a:rPr lang="en-GB" sz="2200" dirty="0">
                <a:latin typeface="Calibri"/>
                <a:ea typeface="Calibri"/>
                <a:cs typeface="Calibri"/>
                <a:sym typeface="Calibri"/>
              </a:rPr>
              <a:t>           </a:t>
            </a:r>
            <a:r>
              <a:rPr lang="en-GB" sz="2200" u="sng" dirty="0">
                <a:solidFill>
                  <a:schemeClr val="hlink"/>
                </a:solidFill>
                <a:latin typeface="Calibri"/>
                <a:ea typeface="Calibri"/>
                <a:cs typeface="Calibri"/>
                <a:sym typeface="Calibri"/>
                <a:hlinkClick r:id="rId15" action="ppaction://hlinksldjump"/>
              </a:rPr>
              <a:t>Why study @ Durham</a:t>
            </a:r>
            <a:r>
              <a:rPr lang="en-GB" sz="2200" dirty="0">
                <a:latin typeface="Calibri"/>
                <a:ea typeface="Calibri"/>
                <a:cs typeface="Calibri"/>
                <a:sym typeface="Calibri"/>
              </a:rPr>
              <a:t>            </a:t>
            </a:r>
            <a:r>
              <a:rPr lang="en-GB" sz="2200" u="sng" dirty="0">
                <a:solidFill>
                  <a:schemeClr val="hlink"/>
                </a:solidFill>
                <a:latin typeface="Calibri"/>
                <a:ea typeface="Calibri"/>
                <a:cs typeface="Calibri"/>
                <a:sym typeface="Calibri"/>
                <a:hlinkClick r:id="rId16" action="ppaction://hlinksldjump"/>
              </a:rPr>
              <a:t>Application Process</a:t>
            </a:r>
            <a:endParaRPr sz="2200" dirty="0">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3" name="TextBox 2">
            <a:extLst>
              <a:ext uri="{FF2B5EF4-FFF2-40B4-BE49-F238E27FC236}">
                <a16:creationId xmlns:a16="http://schemas.microsoft.com/office/drawing/2014/main" id="{AC80B027-C926-21DF-9232-353943020584}"/>
              </a:ext>
            </a:extLst>
          </p:cNvPr>
          <p:cNvSpPr txBox="1"/>
          <p:nvPr/>
        </p:nvSpPr>
        <p:spPr>
          <a:xfrm>
            <a:off x="180488" y="215060"/>
            <a:ext cx="1181501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1" i="0" u="none" strike="noStrike" kern="0" cap="none" spc="0" normalizeH="0" baseline="0" noProof="0" dirty="0">
                <a:ln>
                  <a:noFill/>
                </a:ln>
                <a:solidFill>
                  <a:srgbClr val="C00000"/>
                </a:solidFill>
                <a:effectLst/>
                <a:uLnTx/>
                <a:uFillTx/>
                <a:latin typeface="Calibri"/>
                <a:ea typeface="Calibri"/>
                <a:cs typeface="Calibri"/>
                <a:sym typeface="Calibri"/>
              </a:rPr>
              <a:t>Staff Specialisms in Evolutionary and Biological </a:t>
            </a:r>
            <a:r>
              <a:rPr lang="en-GB" sz="3200" b="1" dirty="0">
                <a:solidFill>
                  <a:srgbClr val="C00000"/>
                </a:solidFill>
                <a:latin typeface="Calibri"/>
                <a:ea typeface="Calibri"/>
                <a:cs typeface="Calibri"/>
                <a:sym typeface="Calibri"/>
              </a:rPr>
              <a:t>A</a:t>
            </a:r>
            <a:r>
              <a:rPr kumimoji="0" lang="en-GB" sz="3200" b="1" i="0" u="none" strike="noStrike" kern="0" cap="none" spc="0" normalizeH="0" baseline="0" noProof="0" dirty="0" err="1">
                <a:ln>
                  <a:noFill/>
                </a:ln>
                <a:solidFill>
                  <a:srgbClr val="C00000"/>
                </a:solidFill>
                <a:effectLst/>
                <a:uLnTx/>
                <a:uFillTx/>
                <a:latin typeface="Calibri"/>
                <a:ea typeface="Calibri"/>
                <a:cs typeface="Calibri"/>
                <a:sym typeface="Calibri"/>
              </a:rPr>
              <a:t>nthropology</a:t>
            </a:r>
            <a:endParaRPr kumimoji="0" lang="en-GB" sz="3200" b="1" i="0" u="none" strike="noStrike" kern="0" cap="none" spc="0" normalizeH="0" baseline="0" noProof="0" dirty="0">
              <a:ln>
                <a:noFill/>
              </a:ln>
              <a:solidFill>
                <a:srgbClr val="C00000"/>
              </a:solidFill>
              <a:effectLst/>
              <a:uLnTx/>
              <a:uFillTx/>
              <a:latin typeface="Calibri"/>
              <a:ea typeface="Calibri"/>
              <a:cs typeface="Calibri"/>
              <a:sym typeface="Calibri"/>
            </a:endParaRPr>
          </a:p>
        </p:txBody>
      </p:sp>
      <p:sp>
        <p:nvSpPr>
          <p:cNvPr id="8" name="TextBox 7">
            <a:extLst>
              <a:ext uri="{FF2B5EF4-FFF2-40B4-BE49-F238E27FC236}">
                <a16:creationId xmlns:a16="http://schemas.microsoft.com/office/drawing/2014/main" id="{E2A3E855-8743-D724-EFDA-9CB54B49A47C}"/>
              </a:ext>
            </a:extLst>
          </p:cNvPr>
          <p:cNvSpPr txBox="1"/>
          <p:nvPr/>
        </p:nvSpPr>
        <p:spPr>
          <a:xfrm>
            <a:off x="155562" y="3259403"/>
            <a:ext cx="8581195" cy="461665"/>
          </a:xfrm>
          <a:prstGeom prst="rect">
            <a:avLst/>
          </a:prstGeom>
          <a:noFill/>
        </p:spPr>
        <p:txBody>
          <a:bodyPr wrap="none" rtlCol="0">
            <a:spAutoFit/>
          </a:bodyPr>
          <a:lstStyle/>
          <a:p>
            <a:r>
              <a:rPr lang="en-US" sz="2400" b="1" dirty="0">
                <a:solidFill>
                  <a:srgbClr val="C00000"/>
                </a:solidFill>
                <a:latin typeface="Calibri" panose="020F0502020204030204" pitchFamily="34" charset="0"/>
                <a:ea typeface="Calibri" panose="020F0502020204030204" pitchFamily="34" charset="0"/>
                <a:cs typeface="Calibri" panose="020F0502020204030204" pitchFamily="34" charset="0"/>
              </a:rPr>
              <a:t>Primate Evolution, Adaptation, </a:t>
            </a:r>
            <a:r>
              <a:rPr lang="en-US" sz="2400" b="1" dirty="0" err="1">
                <a:solidFill>
                  <a:srgbClr val="C00000"/>
                </a:solidFill>
                <a:latin typeface="Calibri" panose="020F0502020204030204" pitchFamily="34" charset="0"/>
                <a:ea typeface="Calibri" panose="020F0502020204030204" pitchFamily="34" charset="0"/>
                <a:cs typeface="Calibri" panose="020F0502020204030204" pitchFamily="34" charset="0"/>
              </a:rPr>
              <a:t>Behavioural</a:t>
            </a:r>
            <a:r>
              <a:rPr lang="en-US" sz="2400" b="1" dirty="0">
                <a:solidFill>
                  <a:srgbClr val="C00000"/>
                </a:solidFill>
                <a:latin typeface="Calibri" panose="020F0502020204030204" pitchFamily="34" charset="0"/>
                <a:ea typeface="Calibri" panose="020F0502020204030204" pitchFamily="34" charset="0"/>
                <a:cs typeface="Calibri" panose="020F0502020204030204" pitchFamily="34" charset="0"/>
              </a:rPr>
              <a:t> Ecology and Cognition</a:t>
            </a:r>
          </a:p>
        </p:txBody>
      </p:sp>
      <p:sp>
        <p:nvSpPr>
          <p:cNvPr id="10" name="TextBox 9">
            <a:extLst>
              <a:ext uri="{FF2B5EF4-FFF2-40B4-BE49-F238E27FC236}">
                <a16:creationId xmlns:a16="http://schemas.microsoft.com/office/drawing/2014/main" id="{3219EA19-C776-CC60-8BCC-2A837B0DCCC9}"/>
              </a:ext>
            </a:extLst>
          </p:cNvPr>
          <p:cNvSpPr txBox="1"/>
          <p:nvPr/>
        </p:nvSpPr>
        <p:spPr>
          <a:xfrm>
            <a:off x="165394" y="2176509"/>
            <a:ext cx="5240537" cy="461665"/>
          </a:xfrm>
          <a:prstGeom prst="rect">
            <a:avLst/>
          </a:prstGeom>
          <a:noFill/>
        </p:spPr>
        <p:txBody>
          <a:bodyPr wrap="none" rtlCol="0">
            <a:spAutoFit/>
          </a:bodyPr>
          <a:lstStyle/>
          <a:p>
            <a:r>
              <a:rPr lang="en-GB" sz="2400" b="1" dirty="0">
                <a:solidFill>
                  <a:srgbClr val="C00000"/>
                </a:solidFill>
                <a:latin typeface="Calibri" panose="020F0502020204030204" pitchFamily="34" charset="0"/>
                <a:ea typeface="Calibri" panose="020F0502020204030204" pitchFamily="34" charset="0"/>
                <a:cs typeface="Calibri" panose="020F0502020204030204" pitchFamily="34" charset="0"/>
              </a:rPr>
              <a:t>Palaeoanthropology and Palaeoecology</a:t>
            </a:r>
          </a:p>
        </p:txBody>
      </p:sp>
      <p:sp>
        <p:nvSpPr>
          <p:cNvPr id="7" name="TextBox 6">
            <a:extLst>
              <a:ext uri="{FF2B5EF4-FFF2-40B4-BE49-F238E27FC236}">
                <a16:creationId xmlns:a16="http://schemas.microsoft.com/office/drawing/2014/main" id="{D797B3EE-1AC8-3FF5-CEBA-CB1594D8FDFB}"/>
              </a:ext>
            </a:extLst>
          </p:cNvPr>
          <p:cNvSpPr txBox="1"/>
          <p:nvPr/>
        </p:nvSpPr>
        <p:spPr>
          <a:xfrm>
            <a:off x="180488" y="3566278"/>
            <a:ext cx="11887200" cy="923330"/>
          </a:xfrm>
          <a:prstGeom prst="rect">
            <a:avLst/>
          </a:prstGeom>
          <a:noFill/>
        </p:spPr>
        <p:txBody>
          <a:bodyPr wrap="square">
            <a:spAutoFit/>
          </a:bodyPr>
          <a:lstStyle/>
          <a:p>
            <a:pPr>
              <a:spcAft>
                <a:spcPts val="1200"/>
              </a:spcAft>
            </a:pPr>
            <a:r>
              <a:rPr lang="en-GB" sz="2400" u="sng" dirty="0">
                <a:solidFill>
                  <a:srgbClr val="0563C1"/>
                </a:solidFill>
                <a:latin typeface="Calibri"/>
                <a:ea typeface="Calibri"/>
                <a:cs typeface="Calibri"/>
                <a:sym typeface="Calibri"/>
                <a:hlinkClick r:id="rId3" action="ppaction://hlinksldjump"/>
              </a:rPr>
              <a:t>Jo </a:t>
            </a:r>
            <a:r>
              <a:rPr lang="en-GB" sz="2400" u="sng" dirty="0" err="1">
                <a:solidFill>
                  <a:srgbClr val="0563C1"/>
                </a:solidFill>
                <a:latin typeface="Calibri"/>
                <a:ea typeface="Calibri"/>
                <a:cs typeface="Calibri"/>
                <a:sym typeface="Calibri"/>
                <a:hlinkClick r:id="rId3" action="ppaction://hlinksldjump"/>
              </a:rPr>
              <a:t>Setchell</a:t>
            </a:r>
            <a:r>
              <a:rPr lang="en-GB" sz="2400" dirty="0">
                <a:solidFill>
                  <a:srgbClr val="0563C1"/>
                </a:solidFill>
                <a:latin typeface="Calibri"/>
                <a:ea typeface="Calibri"/>
                <a:cs typeface="Calibri"/>
                <a:sym typeface="Calibri"/>
              </a:rPr>
              <a:t>     </a:t>
            </a:r>
            <a:r>
              <a:rPr kumimoji="0" lang="en-GB" sz="2400" b="0" i="0" u="sng" strike="noStrike" kern="0" cap="none" spc="0" normalizeH="0" baseline="0" noProof="0" dirty="0">
                <a:ln>
                  <a:noFill/>
                </a:ln>
                <a:solidFill>
                  <a:srgbClr val="0563C1"/>
                </a:solidFill>
                <a:effectLst/>
                <a:uLnTx/>
                <a:uFillTx/>
                <a:latin typeface="Calibri"/>
                <a:ea typeface="Calibri"/>
                <a:cs typeface="Calibri"/>
                <a:sym typeface="Calibri"/>
                <a:hlinkClick r:id="rId4" action="ppaction://hlinksldjump"/>
              </a:rPr>
              <a:t>Amanda Tan</a:t>
            </a:r>
            <a:r>
              <a:rPr kumimoji="0" lang="en-GB" sz="2400" b="0" i="0" strike="noStrike" kern="0" cap="none" spc="0" normalizeH="0" baseline="0" noProof="0" dirty="0">
                <a:ln>
                  <a:noFill/>
                </a:ln>
                <a:solidFill>
                  <a:srgbClr val="0563C1"/>
                </a:solidFill>
                <a:effectLst/>
                <a:uLnTx/>
                <a:uFillTx/>
                <a:latin typeface="Calibri"/>
                <a:ea typeface="Calibri"/>
                <a:cs typeface="Calibri"/>
                <a:sym typeface="Calibri"/>
              </a:rPr>
              <a:t>     </a:t>
            </a:r>
            <a:r>
              <a:rPr kumimoji="0" lang="en-GB" sz="2400" b="0" i="0" u="sng" strike="noStrike" kern="0" cap="none" spc="0" normalizeH="0" baseline="0" noProof="0" dirty="0">
                <a:ln>
                  <a:noFill/>
                </a:ln>
                <a:solidFill>
                  <a:srgbClr val="0563C1"/>
                </a:solidFill>
                <a:effectLst/>
                <a:uLnTx/>
                <a:uFillTx/>
                <a:latin typeface="Calibri"/>
                <a:ea typeface="Calibri"/>
                <a:cs typeface="Calibri"/>
                <a:sym typeface="Calibri"/>
                <a:hlinkClick r:id="rId5" action="ppaction://hlinksldjump"/>
              </a:rPr>
              <a:t>Sarah Elton</a:t>
            </a:r>
            <a:r>
              <a:rPr kumimoji="0" lang="en-GB" sz="3000" b="0" i="0" strike="noStrike" kern="0" cap="none" spc="0" normalizeH="0" baseline="0" noProof="0" dirty="0">
                <a:ln>
                  <a:noFill/>
                </a:ln>
                <a:solidFill>
                  <a:srgbClr val="0563C1"/>
                </a:solidFill>
                <a:effectLst/>
                <a:uLnTx/>
                <a:uFillTx/>
                <a:latin typeface="Calibri"/>
                <a:ea typeface="Calibri"/>
                <a:cs typeface="Calibri"/>
                <a:sym typeface="Calibri"/>
              </a:rPr>
              <a:t>     </a:t>
            </a:r>
            <a:r>
              <a:rPr lang="en-GB" sz="2400" u="sng" dirty="0">
                <a:solidFill>
                  <a:srgbClr val="0563C1"/>
                </a:solidFill>
                <a:latin typeface="Calibri"/>
                <a:ea typeface="Calibri"/>
                <a:cs typeface="Calibri"/>
                <a:sym typeface="Calibri"/>
                <a:hlinkClick r:id="rId6" action="ppaction://hlinksldjump"/>
              </a:rPr>
              <a:t>Ann </a:t>
            </a:r>
            <a:r>
              <a:rPr lang="en-GB" sz="2400" u="sng" dirty="0" err="1">
                <a:solidFill>
                  <a:srgbClr val="0563C1"/>
                </a:solidFill>
                <a:latin typeface="Calibri"/>
                <a:ea typeface="Calibri"/>
                <a:cs typeface="Calibri"/>
                <a:sym typeface="Calibri"/>
                <a:hlinkClick r:id="rId6" action="ppaction://hlinksldjump"/>
              </a:rPr>
              <a:t>MacLarnon</a:t>
            </a:r>
            <a:r>
              <a:rPr lang="en-GB" sz="3000" dirty="0">
                <a:solidFill>
                  <a:srgbClr val="0563C1"/>
                </a:solidFill>
                <a:latin typeface="Calibri"/>
                <a:ea typeface="Calibri"/>
                <a:cs typeface="Calibri"/>
                <a:sym typeface="Calibri"/>
              </a:rPr>
              <a:t>     </a:t>
            </a:r>
            <a:r>
              <a:rPr lang="en-GB" sz="2500" u="sng" dirty="0">
                <a:solidFill>
                  <a:srgbClr val="0563C1"/>
                </a:solidFill>
                <a:latin typeface="Calibri"/>
                <a:ea typeface="Calibri"/>
                <a:cs typeface="Calibri"/>
                <a:sym typeface="Calibri"/>
                <a:hlinkClick r:id="rId7" action="ppaction://hlinksldjump"/>
              </a:rPr>
              <a:t>Russell Hill</a:t>
            </a:r>
            <a:r>
              <a:rPr lang="en-GB" sz="2500" dirty="0">
                <a:solidFill>
                  <a:srgbClr val="0563C1"/>
                </a:solidFill>
                <a:latin typeface="Calibri"/>
                <a:ea typeface="Calibri"/>
                <a:cs typeface="Calibri"/>
                <a:sym typeface="Calibri"/>
              </a:rPr>
              <a:t>     </a:t>
            </a:r>
            <a:r>
              <a:rPr lang="en-GB" sz="2400" u="sng" dirty="0">
                <a:solidFill>
                  <a:srgbClr val="0563C1"/>
                </a:solidFill>
                <a:latin typeface="Calibri"/>
                <a:ea typeface="Calibri"/>
                <a:cs typeface="Calibri"/>
                <a:sym typeface="Calibri"/>
                <a:hlinkClick r:id="rId8" action="ppaction://hlinksldjump"/>
              </a:rPr>
              <a:t>Rob Barton</a:t>
            </a:r>
            <a:r>
              <a:rPr lang="en-GB" sz="2400" dirty="0">
                <a:solidFill>
                  <a:srgbClr val="0563C1"/>
                </a:solidFill>
                <a:latin typeface="Calibri"/>
                <a:ea typeface="Calibri"/>
                <a:cs typeface="Calibri"/>
                <a:sym typeface="Calibri"/>
              </a:rPr>
              <a:t>     </a:t>
            </a:r>
            <a:r>
              <a:rPr kumimoji="0" lang="en-GB" sz="2400" b="0" i="0" u="sng" strike="noStrike" kern="0" cap="none" spc="0" normalizeH="0" baseline="0" noProof="0" dirty="0">
                <a:ln>
                  <a:noFill/>
                </a:ln>
                <a:solidFill>
                  <a:srgbClr val="0563C1"/>
                </a:solidFill>
                <a:effectLst/>
                <a:uLnTx/>
                <a:uFillTx/>
                <a:latin typeface="Calibri"/>
                <a:ea typeface="Calibri"/>
                <a:cs typeface="Calibri"/>
                <a:sym typeface="Calibri"/>
                <a:hlinkClick r:id="rId9" action="ppaction://hlinksldjump"/>
              </a:rPr>
              <a:t>Rachel Kendal </a:t>
            </a:r>
            <a:endParaRPr lang="en-GB" sz="2400" dirty="0"/>
          </a:p>
        </p:txBody>
      </p:sp>
      <p:sp>
        <p:nvSpPr>
          <p:cNvPr id="12" name="TextBox 11">
            <a:extLst>
              <a:ext uri="{FF2B5EF4-FFF2-40B4-BE49-F238E27FC236}">
                <a16:creationId xmlns:a16="http://schemas.microsoft.com/office/drawing/2014/main" id="{1A9676F6-9893-EFDE-0CFF-132D65735F94}"/>
              </a:ext>
            </a:extLst>
          </p:cNvPr>
          <p:cNvSpPr txBox="1"/>
          <p:nvPr/>
        </p:nvSpPr>
        <p:spPr>
          <a:xfrm>
            <a:off x="165394" y="2538306"/>
            <a:ext cx="778714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n-NO" sz="2400" b="0" i="0" u="sng" strike="noStrike" kern="0" cap="none" spc="0" normalizeH="0" baseline="0" noProof="0" dirty="0">
                <a:ln>
                  <a:noFill/>
                </a:ln>
                <a:solidFill>
                  <a:srgbClr val="0563C1"/>
                </a:solidFill>
                <a:effectLst/>
                <a:uLnTx/>
                <a:uFillTx/>
                <a:latin typeface="Calibri"/>
                <a:ea typeface="Calibri"/>
                <a:cs typeface="Calibri"/>
                <a:sym typeface="Calibri"/>
                <a:hlinkClick r:id="rId10" action="ppaction://hlinksldjump"/>
              </a:rPr>
              <a:t>Fire Kovarovic</a:t>
            </a:r>
            <a:r>
              <a:rPr kumimoji="0" lang="nn-NO" sz="2400" b="0" i="0" strike="noStrike" kern="0" cap="none" spc="0" normalizeH="0" baseline="0" noProof="0" dirty="0">
                <a:ln>
                  <a:noFill/>
                </a:ln>
                <a:solidFill>
                  <a:srgbClr val="0563C1"/>
                </a:solidFill>
                <a:effectLst/>
                <a:uLnTx/>
                <a:uFillTx/>
                <a:latin typeface="Calibri"/>
                <a:ea typeface="Calibri"/>
                <a:cs typeface="Calibri"/>
                <a:sym typeface="Calibri"/>
              </a:rPr>
              <a:t>     </a:t>
            </a:r>
            <a:r>
              <a:rPr kumimoji="0" lang="nn-NO" sz="2400" b="0" i="0" u="sng" strike="noStrike" kern="0" cap="none" spc="0" normalizeH="0" baseline="0" noProof="0" dirty="0">
                <a:ln>
                  <a:noFill/>
                </a:ln>
                <a:solidFill>
                  <a:srgbClr val="0563C1"/>
                </a:solidFill>
                <a:effectLst/>
                <a:uLnTx/>
                <a:uFillTx/>
                <a:latin typeface="Calibri"/>
                <a:ea typeface="Calibri"/>
                <a:cs typeface="Calibri"/>
                <a:sym typeface="Calibri"/>
                <a:hlinkClick r:id="rId5" action="ppaction://hlinksldjump"/>
              </a:rPr>
              <a:t>Sarah Elton</a:t>
            </a:r>
            <a:r>
              <a:rPr lang="nn-NO" sz="2400" dirty="0">
                <a:solidFill>
                  <a:srgbClr val="0563C1"/>
                </a:solidFill>
                <a:latin typeface="Calibri"/>
                <a:ea typeface="Calibri"/>
                <a:cs typeface="Calibri"/>
                <a:sym typeface="Calibri"/>
              </a:rPr>
              <a:t>     </a:t>
            </a:r>
            <a:r>
              <a:rPr kumimoji="0" lang="nn-NO" sz="2400" b="0" i="0" u="sng" strike="noStrike" kern="0" cap="none" spc="0" normalizeH="0" baseline="0" noProof="0" dirty="0">
                <a:ln>
                  <a:noFill/>
                </a:ln>
                <a:solidFill>
                  <a:srgbClr val="0563C1"/>
                </a:solidFill>
                <a:effectLst/>
                <a:uLnTx/>
                <a:uFillTx/>
                <a:latin typeface="Calibri"/>
                <a:ea typeface="Calibri"/>
                <a:cs typeface="Calibri"/>
                <a:sym typeface="Calibri"/>
                <a:hlinkClick r:id="rId11" action="ppaction://hlinksldjump"/>
              </a:rPr>
              <a:t>Trudi Buck</a:t>
            </a:r>
            <a:endParaRPr kumimoji="0" lang="nn-NO"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2" name="TextBox 1">
            <a:extLst>
              <a:ext uri="{FF2B5EF4-FFF2-40B4-BE49-F238E27FC236}">
                <a16:creationId xmlns:a16="http://schemas.microsoft.com/office/drawing/2014/main" id="{7BF426D7-49ED-6F13-9A1E-579DAECD8C88}"/>
              </a:ext>
            </a:extLst>
          </p:cNvPr>
          <p:cNvSpPr txBox="1"/>
          <p:nvPr/>
        </p:nvSpPr>
        <p:spPr>
          <a:xfrm>
            <a:off x="139550" y="4744458"/>
            <a:ext cx="7346883" cy="461665"/>
          </a:xfrm>
          <a:prstGeom prst="rect">
            <a:avLst/>
          </a:prstGeom>
          <a:noFill/>
        </p:spPr>
        <p:txBody>
          <a:bodyPr wrap="none" rtlCol="0">
            <a:spAutoFit/>
          </a:bodyPr>
          <a:lstStyle/>
          <a:p>
            <a:r>
              <a:rPr lang="en-GB" sz="2400" b="1" dirty="0">
                <a:solidFill>
                  <a:srgbClr val="C00000"/>
                </a:solidFill>
                <a:latin typeface="Calibri" panose="020F0502020204030204" pitchFamily="34" charset="0"/>
                <a:ea typeface="Calibri" panose="020F0502020204030204" pitchFamily="34" charset="0"/>
                <a:cs typeface="Calibri" panose="020F0502020204030204" pitchFamily="34" charset="0"/>
              </a:rPr>
              <a:t>Primate Conservation and Human – Primate Interactions</a:t>
            </a:r>
          </a:p>
        </p:txBody>
      </p:sp>
      <p:sp>
        <p:nvSpPr>
          <p:cNvPr id="11" name="TextBox 10">
            <a:extLst>
              <a:ext uri="{FF2B5EF4-FFF2-40B4-BE49-F238E27FC236}">
                <a16:creationId xmlns:a16="http://schemas.microsoft.com/office/drawing/2014/main" id="{C9218185-4EEA-E4DC-89C9-9A6F700EED3B}"/>
              </a:ext>
            </a:extLst>
          </p:cNvPr>
          <p:cNvSpPr txBox="1"/>
          <p:nvPr/>
        </p:nvSpPr>
        <p:spPr>
          <a:xfrm>
            <a:off x="180488" y="5110469"/>
            <a:ext cx="11815012" cy="477054"/>
          </a:xfrm>
          <a:prstGeom prst="rect">
            <a:avLst/>
          </a:prstGeom>
          <a:noFill/>
        </p:spPr>
        <p:txBody>
          <a:bodyPr wrap="square" rtlCol="0">
            <a:spAutoFit/>
          </a:bodyPr>
          <a:lstStyle/>
          <a:p>
            <a:pPr marL="0" lvl="0" indent="0" algn="l" rtl="0">
              <a:spcBef>
                <a:spcPts val="0"/>
              </a:spcBef>
              <a:spcAft>
                <a:spcPts val="0"/>
              </a:spcAft>
              <a:buNone/>
            </a:pPr>
            <a:r>
              <a:rPr lang="en-GB" sz="2500" u="sng" dirty="0">
                <a:solidFill>
                  <a:schemeClr val="hlink"/>
                </a:solidFill>
                <a:latin typeface="Calibri"/>
                <a:ea typeface="Calibri"/>
                <a:cs typeface="Calibri"/>
                <a:sym typeface="Calibri"/>
                <a:hlinkClick r:id="rId7" action="ppaction://hlinksldjump"/>
              </a:rPr>
              <a:t>Russell Hill</a:t>
            </a:r>
            <a:r>
              <a:rPr lang="en-GB" sz="2500" dirty="0">
                <a:solidFill>
                  <a:schemeClr val="hlink"/>
                </a:solidFill>
                <a:latin typeface="Calibri"/>
                <a:ea typeface="Calibri"/>
                <a:cs typeface="Calibri"/>
                <a:sym typeface="Calibri"/>
              </a:rPr>
              <a:t>      </a:t>
            </a:r>
            <a:r>
              <a:rPr lang="en-GB" sz="2400" u="sng" dirty="0">
                <a:solidFill>
                  <a:schemeClr val="hlink"/>
                </a:solidFill>
                <a:latin typeface="Calibri"/>
                <a:ea typeface="Calibri"/>
                <a:cs typeface="Calibri"/>
                <a:sym typeface="Calibri"/>
                <a:hlinkClick r:id="rId4" action="ppaction://hlinksldjump"/>
              </a:rPr>
              <a:t>Amanda Tan</a:t>
            </a:r>
            <a:r>
              <a:rPr lang="en-GB" sz="2400" dirty="0">
                <a:solidFill>
                  <a:schemeClr val="hlink"/>
                </a:solidFill>
                <a:latin typeface="Calibri"/>
                <a:ea typeface="Calibri"/>
                <a:cs typeface="Calibri"/>
                <a:sym typeface="Calibri"/>
              </a:rPr>
              <a:t>     </a:t>
            </a:r>
            <a:r>
              <a:rPr lang="en-GB" sz="2400" u="sng" dirty="0">
                <a:solidFill>
                  <a:schemeClr val="hlink"/>
                </a:solidFill>
                <a:latin typeface="Calibri"/>
                <a:ea typeface="Calibri"/>
                <a:cs typeface="Calibri"/>
                <a:sym typeface="Calibri"/>
                <a:hlinkClick r:id="rId3" action="ppaction://hlinksldjump"/>
              </a:rPr>
              <a:t>Jo </a:t>
            </a:r>
            <a:r>
              <a:rPr lang="en-GB" sz="2400" u="sng" dirty="0" err="1">
                <a:solidFill>
                  <a:schemeClr val="hlink"/>
                </a:solidFill>
                <a:latin typeface="Calibri"/>
                <a:ea typeface="Calibri"/>
                <a:cs typeface="Calibri"/>
                <a:sym typeface="Calibri"/>
                <a:hlinkClick r:id="rId3" action="ppaction://hlinksldjump"/>
              </a:rPr>
              <a:t>Setchell</a:t>
            </a:r>
            <a:r>
              <a:rPr lang="en-GB" sz="2400" dirty="0">
                <a:solidFill>
                  <a:schemeClr val="hlink"/>
                </a:solidFill>
                <a:latin typeface="Calibri"/>
                <a:ea typeface="Calibri"/>
                <a:cs typeface="Calibri"/>
                <a:sym typeface="Calibri"/>
              </a:rPr>
              <a:t>     </a:t>
            </a:r>
            <a:r>
              <a:rPr lang="en-GB" sz="2400" u="sng" dirty="0">
                <a:solidFill>
                  <a:schemeClr val="hlink"/>
                </a:solidFill>
                <a:latin typeface="Calibri"/>
                <a:ea typeface="Calibri"/>
                <a:cs typeface="Calibri"/>
                <a:sym typeface="Calibri"/>
                <a:hlinkClick r:id="rId6" action="ppaction://hlinksldjump"/>
              </a:rPr>
              <a:t>Ann </a:t>
            </a:r>
            <a:r>
              <a:rPr lang="en-GB" sz="2400" u="sng" dirty="0" err="1">
                <a:solidFill>
                  <a:schemeClr val="hlink"/>
                </a:solidFill>
                <a:latin typeface="Calibri"/>
                <a:ea typeface="Calibri"/>
                <a:cs typeface="Calibri"/>
                <a:sym typeface="Calibri"/>
                <a:hlinkClick r:id="rId6" action="ppaction://hlinksldjump"/>
              </a:rPr>
              <a:t>MacLarnon</a:t>
            </a:r>
            <a:r>
              <a:rPr lang="en-GB" sz="2400" dirty="0">
                <a:solidFill>
                  <a:schemeClr val="hlink"/>
                </a:solidFill>
                <a:latin typeface="Calibri"/>
                <a:ea typeface="Calibri"/>
                <a:cs typeface="Calibri"/>
                <a:sym typeface="Calibri"/>
              </a:rPr>
              <a:t>     </a:t>
            </a:r>
            <a:r>
              <a:rPr lang="en-GB" sz="2400" u="sng" dirty="0">
                <a:solidFill>
                  <a:schemeClr val="hlink"/>
                </a:solidFill>
                <a:latin typeface="Calibri"/>
                <a:ea typeface="Calibri"/>
                <a:cs typeface="Calibri"/>
                <a:sym typeface="Calibri"/>
                <a:hlinkClick r:id="rId9" action="ppaction://hlinksldjump"/>
              </a:rPr>
              <a:t>Rachel Kendal</a:t>
            </a:r>
            <a:r>
              <a:rPr lang="en-GB" sz="2400" dirty="0">
                <a:solidFill>
                  <a:schemeClr val="hlink"/>
                </a:solidFill>
                <a:latin typeface="Calibri"/>
                <a:ea typeface="Calibri"/>
                <a:cs typeface="Calibri"/>
                <a:sym typeface="Calibri"/>
              </a:rPr>
              <a:t>     </a:t>
            </a:r>
            <a:r>
              <a:rPr lang="en-GB" sz="2400" u="sng" dirty="0">
                <a:solidFill>
                  <a:schemeClr val="hlink"/>
                </a:solidFill>
                <a:latin typeface="Calibri"/>
                <a:ea typeface="Calibri"/>
                <a:cs typeface="Calibri"/>
                <a:sym typeface="Calibri"/>
                <a:hlinkClick r:id="rId5" action="ppaction://hlinksldjump"/>
              </a:rPr>
              <a:t>Sarah Elton </a:t>
            </a:r>
            <a:endParaRPr lang="en-GB" sz="3600" dirty="0">
              <a:latin typeface="Calibri"/>
              <a:ea typeface="Calibri"/>
              <a:cs typeface="Calibri"/>
              <a:sym typeface="Calibri"/>
            </a:endParaRPr>
          </a:p>
        </p:txBody>
      </p:sp>
      <p:sp>
        <p:nvSpPr>
          <p:cNvPr id="9" name="Google Shape;113;p15">
            <a:extLst>
              <a:ext uri="{FF2B5EF4-FFF2-40B4-BE49-F238E27FC236}">
                <a16:creationId xmlns:a16="http://schemas.microsoft.com/office/drawing/2014/main" id="{D6358771-62EF-8042-6F19-B4D8CEB27521}"/>
              </a:ext>
            </a:extLst>
          </p:cNvPr>
          <p:cNvSpPr txBox="1"/>
          <p:nvPr/>
        </p:nvSpPr>
        <p:spPr>
          <a:xfrm>
            <a:off x="157316" y="6093400"/>
            <a:ext cx="11838184" cy="669000"/>
          </a:xfrm>
          <a:prstGeom prst="rect">
            <a:avLst/>
          </a:prstGeom>
          <a:solidFill>
            <a:srgbClr val="F4CC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dirty="0">
                <a:latin typeface="Calibri"/>
                <a:ea typeface="Calibri"/>
                <a:cs typeface="Calibri"/>
                <a:sym typeface="Calibri"/>
              </a:rPr>
              <a:t>Also see info on        </a:t>
            </a:r>
            <a:r>
              <a:rPr lang="en-GB" sz="2200" u="sng" dirty="0">
                <a:solidFill>
                  <a:schemeClr val="hlink"/>
                </a:solidFill>
                <a:latin typeface="Calibri"/>
                <a:ea typeface="Calibri"/>
                <a:cs typeface="Calibri"/>
                <a:sym typeface="Calibri"/>
                <a:hlinkClick r:id="rId12" action="ppaction://hlinksldjump"/>
              </a:rPr>
              <a:t>Why do an MSc by research</a:t>
            </a:r>
            <a:r>
              <a:rPr lang="en-GB" sz="2200" dirty="0">
                <a:latin typeface="Calibri"/>
                <a:ea typeface="Calibri"/>
                <a:cs typeface="Calibri"/>
                <a:sym typeface="Calibri"/>
              </a:rPr>
              <a:t>           </a:t>
            </a:r>
            <a:r>
              <a:rPr lang="en-GB" sz="2200" u="sng" dirty="0">
                <a:solidFill>
                  <a:schemeClr val="hlink"/>
                </a:solidFill>
                <a:latin typeface="Calibri"/>
                <a:ea typeface="Calibri"/>
                <a:cs typeface="Calibri"/>
                <a:sym typeface="Calibri"/>
                <a:hlinkClick r:id="rId13" action="ppaction://hlinksldjump"/>
              </a:rPr>
              <a:t>Why study @ Durham</a:t>
            </a:r>
            <a:r>
              <a:rPr lang="en-GB" sz="2200" dirty="0">
                <a:latin typeface="Calibri"/>
                <a:ea typeface="Calibri"/>
                <a:cs typeface="Calibri"/>
                <a:sym typeface="Calibri"/>
              </a:rPr>
              <a:t>            </a:t>
            </a:r>
            <a:r>
              <a:rPr lang="en-GB" sz="2200" u="sng" dirty="0">
                <a:solidFill>
                  <a:schemeClr val="hlink"/>
                </a:solidFill>
                <a:latin typeface="Calibri"/>
                <a:ea typeface="Calibri"/>
                <a:cs typeface="Calibri"/>
                <a:sym typeface="Calibri"/>
                <a:hlinkClick r:id="rId14" action="ppaction://hlinksldjump"/>
              </a:rPr>
              <a:t>Application Process</a:t>
            </a:r>
            <a:endParaRPr sz="2200" dirty="0">
              <a:latin typeface="Calibri"/>
              <a:ea typeface="Calibri"/>
              <a:cs typeface="Calibri"/>
              <a:sym typeface="Calibri"/>
            </a:endParaRPr>
          </a:p>
        </p:txBody>
      </p:sp>
      <p:sp>
        <p:nvSpPr>
          <p:cNvPr id="13" name="TextBox 12">
            <a:extLst>
              <a:ext uri="{FF2B5EF4-FFF2-40B4-BE49-F238E27FC236}">
                <a16:creationId xmlns:a16="http://schemas.microsoft.com/office/drawing/2014/main" id="{27D1D3D5-3FFC-4A34-B42A-269D107E34E0}"/>
              </a:ext>
            </a:extLst>
          </p:cNvPr>
          <p:cNvSpPr txBox="1"/>
          <p:nvPr/>
        </p:nvSpPr>
        <p:spPr>
          <a:xfrm>
            <a:off x="144394" y="831541"/>
            <a:ext cx="118872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If you are interested in the following areas, see the pages for each staff member to learn more about the projects they could be offering, some of which are co-supervised with staff in other departments. Contact staff to discuss these or your own project ideas.</a:t>
            </a:r>
          </a:p>
        </p:txBody>
      </p:sp>
    </p:spTree>
    <p:extLst>
      <p:ext uri="{BB962C8B-B14F-4D97-AF65-F5344CB8AC3E}">
        <p14:creationId xmlns:p14="http://schemas.microsoft.com/office/powerpoint/2010/main" val="1352822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p:nvPr/>
        </p:nvSpPr>
        <p:spPr>
          <a:xfrm>
            <a:off x="390608" y="274666"/>
            <a:ext cx="1841314" cy="5512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400" b="1" dirty="0">
                <a:solidFill>
                  <a:srgbClr val="C00000"/>
                </a:solidFill>
                <a:latin typeface="Calibri"/>
                <a:ea typeface="Calibri"/>
                <a:cs typeface="Calibri"/>
                <a:sym typeface="Calibri"/>
                <a:hlinkClick r:id="rId3"/>
              </a:rPr>
              <a:t>Rob Barton</a:t>
            </a:r>
            <a:endParaRPr sz="1800" dirty="0">
              <a:solidFill>
                <a:srgbClr val="C00000"/>
              </a:solidFill>
              <a:latin typeface="Calibri"/>
              <a:ea typeface="Calibri"/>
              <a:cs typeface="Calibri"/>
              <a:sym typeface="Calibri"/>
            </a:endParaRPr>
          </a:p>
        </p:txBody>
      </p:sp>
      <p:sp>
        <p:nvSpPr>
          <p:cNvPr id="5" name="Google Shape;381;p49">
            <a:extLst>
              <a:ext uri="{FF2B5EF4-FFF2-40B4-BE49-F238E27FC236}">
                <a16:creationId xmlns:a16="http://schemas.microsoft.com/office/drawing/2014/main" id="{3A7AA1ED-BA37-E3FC-24A5-EC145CD53DFE}"/>
              </a:ext>
            </a:extLst>
          </p:cNvPr>
          <p:cNvSpPr txBox="1"/>
          <p:nvPr/>
        </p:nvSpPr>
        <p:spPr>
          <a:xfrm>
            <a:off x="3366133" y="825910"/>
            <a:ext cx="8825867" cy="249979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2000" b="1" dirty="0">
                <a:solidFill>
                  <a:schemeClr val="dk1"/>
                </a:solidFill>
                <a:latin typeface="Calibri"/>
                <a:ea typeface="Calibri"/>
                <a:cs typeface="Calibri"/>
                <a:sym typeface="Calibri"/>
              </a:rPr>
              <a:t>Primate brain evolution: testing the Visuo-motor Brain Hypothesis </a:t>
            </a:r>
            <a:r>
              <a:rPr lang="en-GB" sz="2000" b="1" i="0" u="none" strike="noStrike" cap="none" dirty="0">
                <a:solidFill>
                  <a:schemeClr val="dk1"/>
                </a:solidFill>
                <a:latin typeface="Calibri"/>
                <a:ea typeface="Calibri"/>
                <a:cs typeface="Calibri"/>
                <a:sym typeface="Calibri"/>
              </a:rPr>
              <a:t>[</a:t>
            </a:r>
            <a:r>
              <a:rPr lang="en-GB" sz="2000" b="1" dirty="0">
                <a:solidFill>
                  <a:schemeClr val="dk1"/>
                </a:solidFill>
                <a:latin typeface="Calibri"/>
                <a:ea typeface="Calibri"/>
                <a:cs typeface="Calibri"/>
                <a:sym typeface="Calibri"/>
              </a:rPr>
              <a:t>RB</a:t>
            </a:r>
            <a:r>
              <a:rPr lang="en-GB" sz="2000" b="1" i="0" u="none" strike="noStrike" cap="none" dirty="0">
                <a:solidFill>
                  <a:schemeClr val="dk1"/>
                </a:solidFill>
                <a:latin typeface="Calibri"/>
                <a:ea typeface="Calibri"/>
                <a:cs typeface="Calibri"/>
                <a:sym typeface="Calibri"/>
              </a:rPr>
              <a:t>1]</a:t>
            </a:r>
            <a:endParaRPr sz="2000" dirty="0"/>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Anthropoid primates have large brains and an array of adaptive specializations for high acuity stereo vision and visually guided manipulation (e.g. tool use). The idea that these characteristics are linked has received some support. The availability of comparative data on vision, visual anatomy and brain structure together with powerful new comparative methods of analysis make it possible to now definitively test this hypothesis. This is a desk- and library-based research project involving the assembly and statistical analysis if secondary data sources.</a:t>
            </a: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800" dirty="0">
              <a:solidFill>
                <a:schemeClr val="dk1"/>
              </a:solidFill>
              <a:latin typeface="Calibri"/>
              <a:ea typeface="Calibri"/>
              <a:cs typeface="Calibri"/>
              <a:sym typeface="Calibri"/>
            </a:endParaRPr>
          </a:p>
        </p:txBody>
      </p:sp>
      <p:pic>
        <p:nvPicPr>
          <p:cNvPr id="6" name="Google Shape;383;p49">
            <a:extLst>
              <a:ext uri="{FF2B5EF4-FFF2-40B4-BE49-F238E27FC236}">
                <a16:creationId xmlns:a16="http://schemas.microsoft.com/office/drawing/2014/main" id="{C80DAF5B-834B-D006-B5FD-2120A4330999}"/>
              </a:ext>
            </a:extLst>
          </p:cNvPr>
          <p:cNvPicPr preferRelativeResize="0"/>
          <p:nvPr/>
        </p:nvPicPr>
        <p:blipFill>
          <a:blip r:embed="rId4">
            <a:alphaModFix/>
          </a:blip>
          <a:stretch>
            <a:fillRect/>
          </a:stretch>
        </p:blipFill>
        <p:spPr>
          <a:xfrm>
            <a:off x="215953" y="825910"/>
            <a:ext cx="2975525" cy="2413880"/>
          </a:xfrm>
          <a:prstGeom prst="rect">
            <a:avLst/>
          </a:prstGeom>
          <a:noFill/>
          <a:ln>
            <a:noFill/>
          </a:ln>
        </p:spPr>
      </p:pic>
      <p:sp>
        <p:nvSpPr>
          <p:cNvPr id="7" name="Google Shape;382;p49">
            <a:extLst>
              <a:ext uri="{FF2B5EF4-FFF2-40B4-BE49-F238E27FC236}">
                <a16:creationId xmlns:a16="http://schemas.microsoft.com/office/drawing/2014/main" id="{C2CEF7A0-0D6B-3F36-2268-F8B5DE094F18}"/>
              </a:ext>
            </a:extLst>
          </p:cNvPr>
          <p:cNvSpPr txBox="1"/>
          <p:nvPr/>
        </p:nvSpPr>
        <p:spPr>
          <a:xfrm>
            <a:off x="3362700" y="3268962"/>
            <a:ext cx="8829300" cy="3532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GB" sz="2000" b="1" dirty="0">
                <a:solidFill>
                  <a:schemeClr val="dk1"/>
                </a:solidFill>
                <a:latin typeface="Calibri"/>
                <a:ea typeface="Calibri"/>
                <a:cs typeface="Calibri"/>
                <a:sym typeface="Calibri"/>
              </a:rPr>
              <a:t>Species differences in manipulation: ontogeny and evolution [RB2]</a:t>
            </a:r>
            <a:endParaRPr sz="20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Complex foraging styles involving tool use are hypothesised to be significant drivers of primate cognitive evolution. Little is known about how and when these capacities develop during ontogeny, but they are thought to involve neuro-developmental processes scaffolded by object manipulation. This project would study the propensity of juvenile primates in captivity, or semi-natural sanctuary settings, to approach and manipulate objects, testing the hypothesis that developmental species differences in object manipulation and curiosity are associated with reliance on tool use and extractive foraging in the wild. In the event that covid-related restrictions rule out collection of primary data, the project could focus on a pre-collected dataset with bonobos and/or the co-evolution of anatomical features of hand and brain that together support manipulative skills.</a:t>
            </a:r>
            <a:endParaRPr sz="10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dirty="0">
                <a:solidFill>
                  <a:schemeClr val="dk1"/>
                </a:solidFill>
                <a:latin typeface="Calibri"/>
                <a:ea typeface="Calibri"/>
                <a:cs typeface="Calibri"/>
                <a:sym typeface="Calibri"/>
              </a:rPr>
              <a:t>Co-Supervisor: </a:t>
            </a:r>
            <a:r>
              <a:rPr lang="en-GB" sz="1800" u="sng" dirty="0">
                <a:solidFill>
                  <a:schemeClr val="hlink"/>
                </a:solidFill>
                <a:latin typeface="Calibri"/>
                <a:ea typeface="Calibri"/>
                <a:cs typeface="Calibri"/>
                <a:sym typeface="Calibri"/>
                <a:hlinkClick r:id="rId5"/>
              </a:rPr>
              <a:t>Zanna Clay</a:t>
            </a:r>
            <a:r>
              <a:rPr lang="en-GB" sz="1800" b="1" dirty="0">
                <a:solidFill>
                  <a:schemeClr val="dk1"/>
                </a:solidFill>
                <a:latin typeface="Calibri"/>
                <a:ea typeface="Calibri"/>
                <a:cs typeface="Calibri"/>
                <a:sym typeface="Calibri"/>
                <a:hlinkClick r:id="rId5"/>
              </a:rPr>
              <a:t>  </a:t>
            </a:r>
            <a:r>
              <a:rPr lang="en-GB" sz="1800" dirty="0">
                <a:solidFill>
                  <a:schemeClr val="dk1"/>
                </a:solidFill>
                <a:latin typeface="Calibri"/>
                <a:ea typeface="Calibri"/>
                <a:cs typeface="Calibri"/>
                <a:sym typeface="Calibri"/>
              </a:rPr>
              <a:t>(Psychology)</a:t>
            </a:r>
            <a:endParaRPr sz="1800" dirty="0">
              <a:solidFill>
                <a:schemeClr val="dk1"/>
              </a:solidFill>
              <a:latin typeface="Calibri"/>
              <a:ea typeface="Calibri"/>
              <a:cs typeface="Calibri"/>
              <a:sym typeface="Calibri"/>
            </a:endParaRPr>
          </a:p>
        </p:txBody>
      </p:sp>
      <p:pic>
        <p:nvPicPr>
          <p:cNvPr id="8" name="Google Shape;384;p49">
            <a:extLst>
              <a:ext uri="{FF2B5EF4-FFF2-40B4-BE49-F238E27FC236}">
                <a16:creationId xmlns:a16="http://schemas.microsoft.com/office/drawing/2014/main" id="{60173BAC-4215-4F9C-2780-B2132696583A}"/>
              </a:ext>
            </a:extLst>
          </p:cNvPr>
          <p:cNvPicPr preferRelativeResize="0"/>
          <p:nvPr/>
        </p:nvPicPr>
        <p:blipFill>
          <a:blip r:embed="rId6">
            <a:alphaModFix/>
          </a:blip>
          <a:stretch>
            <a:fillRect/>
          </a:stretch>
        </p:blipFill>
        <p:spPr>
          <a:xfrm>
            <a:off x="126500" y="3631325"/>
            <a:ext cx="3068625" cy="2807475"/>
          </a:xfrm>
          <a:prstGeom prst="rect">
            <a:avLst/>
          </a:prstGeom>
          <a:noFill/>
          <a:ln>
            <a:noFill/>
          </a:ln>
        </p:spPr>
      </p:pic>
    </p:spTree>
    <p:extLst>
      <p:ext uri="{BB962C8B-B14F-4D97-AF65-F5344CB8AC3E}">
        <p14:creationId xmlns:p14="http://schemas.microsoft.com/office/powerpoint/2010/main" val="426680978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8307</TotalTime>
  <Words>3961</Words>
  <Application>Microsoft Office PowerPoint</Application>
  <PresentationFormat>Widescreen</PresentationFormat>
  <Paragraphs>231</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KENDAL, RACHEL L.</dc:creator>
  <cp:lastModifiedBy>ROBSON, TED</cp:lastModifiedBy>
  <cp:revision>20</cp:revision>
  <cp:lastPrinted>2022-08-05T09:32:56Z</cp:lastPrinted>
  <dcterms:modified xsi:type="dcterms:W3CDTF">2023-04-27T14:35:18Z</dcterms:modified>
</cp:coreProperties>
</file>